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8"/>
  </p:notesMasterIdLst>
  <p:handoutMasterIdLst>
    <p:handoutMasterId r:id="rId29"/>
  </p:handoutMasterIdLst>
  <p:sldIdLst>
    <p:sldId id="3170" r:id="rId2"/>
    <p:sldId id="3192" r:id="rId3"/>
    <p:sldId id="3194" r:id="rId4"/>
    <p:sldId id="3186" r:id="rId5"/>
    <p:sldId id="3196" r:id="rId6"/>
    <p:sldId id="3197" r:id="rId7"/>
    <p:sldId id="3198" r:id="rId8"/>
    <p:sldId id="3199" r:id="rId9"/>
    <p:sldId id="3190" r:id="rId10"/>
    <p:sldId id="3200" r:id="rId11"/>
    <p:sldId id="3203" r:id="rId12"/>
    <p:sldId id="3204" r:id="rId13"/>
    <p:sldId id="3208" r:id="rId14"/>
    <p:sldId id="3211" r:id="rId15"/>
    <p:sldId id="3205" r:id="rId16"/>
    <p:sldId id="3210" r:id="rId17"/>
    <p:sldId id="3212" r:id="rId18"/>
    <p:sldId id="3209" r:id="rId19"/>
    <p:sldId id="3206" r:id="rId20"/>
    <p:sldId id="3213" r:id="rId21"/>
    <p:sldId id="3215" r:id="rId22"/>
    <p:sldId id="3207" r:id="rId23"/>
    <p:sldId id="3214" r:id="rId24"/>
    <p:sldId id="3216" r:id="rId25"/>
    <p:sldId id="3218" r:id="rId26"/>
    <p:sldId id="3217" r:id="rId27"/>
  </p:sldIdLst>
  <p:sldSz cx="9001125" cy="5040313"/>
  <p:notesSz cx="6858000" cy="9144000"/>
  <p:embeddedFontLst>
    <p:embeddedFont>
      <p:font typeface="印品黑体" panose="02010600030101010101" charset="-122"/>
      <p:regular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ＭＳ Ｐゴシック" panose="020B0600070205080204" pitchFamily="34" charset="-128"/>
      <p:regular r:id="rId37"/>
    </p:embeddedFont>
  </p:embeddedFontLst>
  <p:custDataLst>
    <p:tags r:id="rId38"/>
  </p:custData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47066" indent="-12757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896351" indent="-257368"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45636" indent="-387162"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794920" indent="-51695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1597457" algn="l" defTabSz="638983" rtl="0" eaLnBrk="1" latinLnBrk="0" hangingPunct="1">
      <a:defRPr kern="1200">
        <a:solidFill>
          <a:schemeClr val="tx1"/>
        </a:solidFill>
        <a:latin typeface="Calibri" pitchFamily="34" charset="0"/>
        <a:ea typeface="宋体" pitchFamily="2" charset="-122"/>
        <a:cs typeface="+mn-cs"/>
      </a:defRPr>
    </a:lvl6pPr>
    <a:lvl7pPr marL="1916948" algn="l" defTabSz="638983" rtl="0" eaLnBrk="1" latinLnBrk="0" hangingPunct="1">
      <a:defRPr kern="1200">
        <a:solidFill>
          <a:schemeClr val="tx1"/>
        </a:solidFill>
        <a:latin typeface="Calibri" pitchFamily="34" charset="0"/>
        <a:ea typeface="宋体" pitchFamily="2" charset="-122"/>
        <a:cs typeface="+mn-cs"/>
      </a:defRPr>
    </a:lvl7pPr>
    <a:lvl8pPr marL="2236440" algn="l" defTabSz="638983" rtl="0" eaLnBrk="1" latinLnBrk="0" hangingPunct="1">
      <a:defRPr kern="1200">
        <a:solidFill>
          <a:schemeClr val="tx1"/>
        </a:solidFill>
        <a:latin typeface="Calibri" pitchFamily="34" charset="0"/>
        <a:ea typeface="宋体" pitchFamily="2" charset="-122"/>
        <a:cs typeface="+mn-cs"/>
      </a:defRPr>
    </a:lvl8pPr>
    <a:lvl9pPr marL="2555931" algn="l" defTabSz="638983"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29">
          <p15:clr>
            <a:srgbClr val="A4A3A4"/>
          </p15:clr>
        </p15:guide>
        <p15:guide id="2" orient="horz" pos="2915">
          <p15:clr>
            <a:srgbClr val="A4A3A4"/>
          </p15:clr>
        </p15:guide>
        <p15:guide id="3" pos="2835">
          <p15:clr>
            <a:srgbClr val="A4A3A4"/>
          </p15:clr>
        </p15:guide>
        <p15:guide id="4" pos="390">
          <p15:clr>
            <a:srgbClr val="A4A3A4"/>
          </p15:clr>
        </p15:guide>
        <p15:guide id="5" pos="5248">
          <p15:clr>
            <a:srgbClr val="A4A3A4"/>
          </p15:clr>
        </p15:guide>
        <p15:guide id="6" pos="48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7B59E"/>
    <a:srgbClr val="595959"/>
    <a:srgbClr val="D0E66C"/>
    <a:srgbClr val="5D7D41"/>
    <a:srgbClr val="B3D787"/>
    <a:srgbClr val="DC5F54"/>
    <a:srgbClr val="EBB867"/>
    <a:srgbClr val="E4B842"/>
    <a:srgbClr val="D24977"/>
    <a:srgbClr val="3483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83" autoAdjust="0"/>
    <p:restoredTop sz="95317" autoAdjust="0"/>
  </p:normalViewPr>
  <p:slideViewPr>
    <p:cSldViewPr>
      <p:cViewPr varScale="1">
        <p:scale>
          <a:sx n="156" d="100"/>
          <a:sy n="156" d="100"/>
        </p:scale>
        <p:origin x="858" y="168"/>
      </p:cViewPr>
      <p:guideLst>
        <p:guide orient="horz" pos="229"/>
        <p:guide orient="horz" pos="2915"/>
        <p:guide pos="2835"/>
        <p:guide pos="390"/>
        <p:guide pos="5248"/>
        <p:guide pos="4836"/>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50" d="100"/>
        <a:sy n="50" d="100"/>
      </p:scale>
      <p:origin x="0" y="0"/>
    </p:cViewPr>
  </p:sorter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dirty="0">
              <a:latin typeface="印品黑体"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latin typeface="印品黑体" panose="00000500000000000000" pitchFamily="2" charset="-122"/>
              </a:rPr>
              <a:pPr>
                <a:defRPr/>
              </a:pPr>
              <a:t>2021/2/5</a:t>
            </a:fld>
            <a:endParaRPr lang="zh-CN" altLang="en-US" dirty="0">
              <a:latin typeface="印品黑体"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dirty="0">
              <a:latin typeface="印品黑体"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53CB15B2-6539-414E-885F-134AB7BAEF7A}" type="slidenum">
              <a:rPr altLang="en-US">
                <a:latin typeface="印品黑体" panose="00000500000000000000" pitchFamily="2" charset="-122"/>
              </a:rPr>
              <a:pPr/>
              <a:t>‹#›</a:t>
            </a:fld>
            <a:endParaRPr lang="zh-CN" altLang="en-US" dirty="0">
              <a:latin typeface="印品黑体" panose="00000500000000000000" pitchFamily="2" charset="-122"/>
            </a:endParaRPr>
          </a:p>
        </p:txBody>
      </p:sp>
    </p:spTree>
    <p:extLst>
      <p:ext uri="{BB962C8B-B14F-4D97-AF65-F5344CB8AC3E}">
        <p14:creationId xmlns:p14="http://schemas.microsoft.com/office/powerpoint/2010/main" val="3152064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atin typeface="印品黑体" panose="00000500000000000000" pitchFamily="2"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atin typeface="印品黑体" panose="00000500000000000000" pitchFamily="2" charset="-122"/>
              </a:defRPr>
            </a:lvl1pPr>
          </a:lstStyle>
          <a:p>
            <a:pPr>
              <a:defRPr/>
            </a:pPr>
            <a:fld id="{F20F0E08-FCD4-40FB-9946-C51233C97953}" type="datetimeFigureOut">
              <a:rPr lang="zh-CN" altLang="en-US" smtClean="0"/>
              <a:pPr>
                <a:defRPr/>
              </a:pPr>
              <a:t>2021/2/5</a:t>
            </a:fld>
            <a:endParaRPr lang="zh-CN" altLang="en-US" dirty="0"/>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atin typeface="印品黑体" panose="00000500000000000000" pitchFamily="2"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atin typeface="印品黑体" panose="00000500000000000000" pitchFamily="2" charset="-122"/>
              </a:defRPr>
            </a:lvl1pPr>
          </a:lstStyle>
          <a:p>
            <a:fld id="{70CA4341-F6FF-475E-A543-0194832CB00B}" type="slidenum">
              <a:rPr lang="en-US" altLang="zh-CN" smtClean="0"/>
              <a:pPr/>
              <a:t>‹#›</a:t>
            </a:fld>
            <a:endParaRPr lang="zh-CN" altLang="en-US" dirty="0"/>
          </a:p>
        </p:txBody>
      </p:sp>
    </p:spTree>
    <p:extLst>
      <p:ext uri="{BB962C8B-B14F-4D97-AF65-F5344CB8AC3E}">
        <p14:creationId xmlns:p14="http://schemas.microsoft.com/office/powerpoint/2010/main" val="21218571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印品黑体" panose="00000500000000000000" pitchFamily="2" charset="-122"/>
        <a:ea typeface="+mn-ea"/>
        <a:cs typeface="+mn-cs"/>
      </a:defRPr>
    </a:lvl1pPr>
    <a:lvl2pPr marL="318382" algn="l" rtl="0" eaLnBrk="0" fontAlgn="base" hangingPunct="0">
      <a:spcBef>
        <a:spcPct val="30000"/>
      </a:spcBef>
      <a:spcAft>
        <a:spcPct val="0"/>
      </a:spcAft>
      <a:defRPr sz="900" kern="1200">
        <a:solidFill>
          <a:schemeClr val="tx1"/>
        </a:solidFill>
        <a:latin typeface="印品黑体" panose="00000500000000000000" pitchFamily="2" charset="-122"/>
        <a:ea typeface="+mn-ea"/>
        <a:cs typeface="+mn-cs"/>
      </a:defRPr>
    </a:lvl2pPr>
    <a:lvl3pPr marL="637874" algn="l" rtl="0" eaLnBrk="0" fontAlgn="base" hangingPunct="0">
      <a:spcBef>
        <a:spcPct val="30000"/>
      </a:spcBef>
      <a:spcAft>
        <a:spcPct val="0"/>
      </a:spcAft>
      <a:defRPr sz="900" kern="1200">
        <a:solidFill>
          <a:schemeClr val="tx1"/>
        </a:solidFill>
        <a:latin typeface="印品黑体" panose="00000500000000000000" pitchFamily="2" charset="-122"/>
        <a:ea typeface="+mn-ea"/>
        <a:cs typeface="+mn-cs"/>
      </a:defRPr>
    </a:lvl3pPr>
    <a:lvl4pPr marL="957365" algn="l" rtl="0" eaLnBrk="0" fontAlgn="base" hangingPunct="0">
      <a:spcBef>
        <a:spcPct val="30000"/>
      </a:spcBef>
      <a:spcAft>
        <a:spcPct val="0"/>
      </a:spcAft>
      <a:defRPr sz="900" kern="1200">
        <a:solidFill>
          <a:schemeClr val="tx1"/>
        </a:solidFill>
        <a:latin typeface="印品黑体" panose="00000500000000000000" pitchFamily="2" charset="-122"/>
        <a:ea typeface="+mn-ea"/>
        <a:cs typeface="+mn-cs"/>
      </a:defRPr>
    </a:lvl4pPr>
    <a:lvl5pPr marL="1276856" algn="l" rtl="0" eaLnBrk="0" fontAlgn="base" hangingPunct="0">
      <a:spcBef>
        <a:spcPct val="30000"/>
      </a:spcBef>
      <a:spcAft>
        <a:spcPct val="0"/>
      </a:spcAft>
      <a:defRPr sz="900" kern="1200">
        <a:solidFill>
          <a:schemeClr val="tx1"/>
        </a:solidFill>
        <a:latin typeface="印品黑体" panose="00000500000000000000" pitchFamily="2" charset="-122"/>
        <a:ea typeface="+mn-ea"/>
        <a:cs typeface="+mn-cs"/>
      </a:defRPr>
    </a:lvl5pPr>
    <a:lvl6pPr marL="1597013" algn="l" defTabSz="638539" rtl="0" eaLnBrk="1" latinLnBrk="0" hangingPunct="1">
      <a:defRPr sz="900" kern="1200">
        <a:solidFill>
          <a:schemeClr val="tx1"/>
        </a:solidFill>
        <a:latin typeface="+mn-lt"/>
        <a:ea typeface="+mn-ea"/>
        <a:cs typeface="+mn-cs"/>
      </a:defRPr>
    </a:lvl6pPr>
    <a:lvl7pPr marL="1916504" algn="l" defTabSz="638539" rtl="0" eaLnBrk="1" latinLnBrk="0" hangingPunct="1">
      <a:defRPr sz="900" kern="1200">
        <a:solidFill>
          <a:schemeClr val="tx1"/>
        </a:solidFill>
        <a:latin typeface="+mn-lt"/>
        <a:ea typeface="+mn-ea"/>
        <a:cs typeface="+mn-cs"/>
      </a:defRPr>
    </a:lvl7pPr>
    <a:lvl8pPr marL="2235996" algn="l" defTabSz="638539" rtl="0" eaLnBrk="1" latinLnBrk="0" hangingPunct="1">
      <a:defRPr sz="900" kern="1200">
        <a:solidFill>
          <a:schemeClr val="tx1"/>
        </a:solidFill>
        <a:latin typeface="+mn-lt"/>
        <a:ea typeface="+mn-ea"/>
        <a:cs typeface="+mn-cs"/>
      </a:defRPr>
    </a:lvl8pPr>
    <a:lvl9pPr marL="2555487" algn="l" defTabSz="63853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pPr/>
              <a:t>1</a:t>
            </a:fld>
            <a:endParaRPr lang="zh-CN" altLang="en-US"/>
          </a:p>
        </p:txBody>
      </p:sp>
    </p:spTree>
    <p:extLst>
      <p:ext uri="{BB962C8B-B14F-4D97-AF65-F5344CB8AC3E}">
        <p14:creationId xmlns:p14="http://schemas.microsoft.com/office/powerpoint/2010/main" val="216818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10</a:t>
            </a:fld>
            <a:endParaRPr lang="zh-CN" altLang="en-US"/>
          </a:p>
        </p:txBody>
      </p:sp>
    </p:spTree>
    <p:extLst>
      <p:ext uri="{BB962C8B-B14F-4D97-AF65-F5344CB8AC3E}">
        <p14:creationId xmlns:p14="http://schemas.microsoft.com/office/powerpoint/2010/main" val="2411548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11</a:t>
            </a:fld>
            <a:endParaRPr lang="zh-CN" altLang="en-US"/>
          </a:p>
        </p:txBody>
      </p:sp>
    </p:spTree>
    <p:extLst>
      <p:ext uri="{BB962C8B-B14F-4D97-AF65-F5344CB8AC3E}">
        <p14:creationId xmlns:p14="http://schemas.microsoft.com/office/powerpoint/2010/main" val="37345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12</a:t>
            </a:fld>
            <a:endParaRPr lang="zh-CN" altLang="en-US"/>
          </a:p>
        </p:txBody>
      </p:sp>
    </p:spTree>
    <p:extLst>
      <p:ext uri="{BB962C8B-B14F-4D97-AF65-F5344CB8AC3E}">
        <p14:creationId xmlns:p14="http://schemas.microsoft.com/office/powerpoint/2010/main" val="3735351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13</a:t>
            </a:fld>
            <a:endParaRPr lang="zh-CN" altLang="en-US"/>
          </a:p>
        </p:txBody>
      </p:sp>
    </p:spTree>
    <p:extLst>
      <p:ext uri="{BB962C8B-B14F-4D97-AF65-F5344CB8AC3E}">
        <p14:creationId xmlns:p14="http://schemas.microsoft.com/office/powerpoint/2010/main" val="257904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14</a:t>
            </a:fld>
            <a:endParaRPr lang="zh-CN" altLang="en-US"/>
          </a:p>
        </p:txBody>
      </p:sp>
    </p:spTree>
    <p:extLst>
      <p:ext uri="{BB962C8B-B14F-4D97-AF65-F5344CB8AC3E}">
        <p14:creationId xmlns:p14="http://schemas.microsoft.com/office/powerpoint/2010/main" val="1502588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15</a:t>
            </a:fld>
            <a:endParaRPr lang="zh-CN" altLang="en-US"/>
          </a:p>
        </p:txBody>
      </p:sp>
    </p:spTree>
    <p:extLst>
      <p:ext uri="{BB962C8B-B14F-4D97-AF65-F5344CB8AC3E}">
        <p14:creationId xmlns:p14="http://schemas.microsoft.com/office/powerpoint/2010/main" val="2081322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16</a:t>
            </a:fld>
            <a:endParaRPr lang="zh-CN" altLang="en-US"/>
          </a:p>
        </p:txBody>
      </p:sp>
    </p:spTree>
    <p:extLst>
      <p:ext uri="{BB962C8B-B14F-4D97-AF65-F5344CB8AC3E}">
        <p14:creationId xmlns:p14="http://schemas.microsoft.com/office/powerpoint/2010/main" val="3925498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17</a:t>
            </a:fld>
            <a:endParaRPr lang="zh-CN" altLang="en-US"/>
          </a:p>
        </p:txBody>
      </p:sp>
    </p:spTree>
    <p:extLst>
      <p:ext uri="{BB962C8B-B14F-4D97-AF65-F5344CB8AC3E}">
        <p14:creationId xmlns:p14="http://schemas.microsoft.com/office/powerpoint/2010/main" val="3154910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18</a:t>
            </a:fld>
            <a:endParaRPr lang="zh-CN" altLang="en-US"/>
          </a:p>
        </p:txBody>
      </p:sp>
    </p:spTree>
    <p:extLst>
      <p:ext uri="{BB962C8B-B14F-4D97-AF65-F5344CB8AC3E}">
        <p14:creationId xmlns:p14="http://schemas.microsoft.com/office/powerpoint/2010/main" val="1643620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19</a:t>
            </a:fld>
            <a:endParaRPr lang="zh-CN" altLang="en-US"/>
          </a:p>
        </p:txBody>
      </p:sp>
    </p:spTree>
    <p:extLst>
      <p:ext uri="{BB962C8B-B14F-4D97-AF65-F5344CB8AC3E}">
        <p14:creationId xmlns:p14="http://schemas.microsoft.com/office/powerpoint/2010/main" val="396783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2</a:t>
            </a:fld>
            <a:endParaRPr lang="zh-CN" altLang="en-US"/>
          </a:p>
        </p:txBody>
      </p:sp>
    </p:spTree>
    <p:extLst>
      <p:ext uri="{BB962C8B-B14F-4D97-AF65-F5344CB8AC3E}">
        <p14:creationId xmlns:p14="http://schemas.microsoft.com/office/powerpoint/2010/main" val="3441844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20</a:t>
            </a:fld>
            <a:endParaRPr lang="zh-CN" altLang="en-US"/>
          </a:p>
        </p:txBody>
      </p:sp>
    </p:spTree>
    <p:extLst>
      <p:ext uri="{BB962C8B-B14F-4D97-AF65-F5344CB8AC3E}">
        <p14:creationId xmlns:p14="http://schemas.microsoft.com/office/powerpoint/2010/main" val="3335261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21</a:t>
            </a:fld>
            <a:endParaRPr lang="zh-CN" altLang="en-US"/>
          </a:p>
        </p:txBody>
      </p:sp>
    </p:spTree>
    <p:extLst>
      <p:ext uri="{BB962C8B-B14F-4D97-AF65-F5344CB8AC3E}">
        <p14:creationId xmlns:p14="http://schemas.microsoft.com/office/powerpoint/2010/main" val="103234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22</a:t>
            </a:fld>
            <a:endParaRPr lang="zh-CN" altLang="en-US"/>
          </a:p>
        </p:txBody>
      </p:sp>
    </p:spTree>
    <p:extLst>
      <p:ext uri="{BB962C8B-B14F-4D97-AF65-F5344CB8AC3E}">
        <p14:creationId xmlns:p14="http://schemas.microsoft.com/office/powerpoint/2010/main" val="2727546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23</a:t>
            </a:fld>
            <a:endParaRPr lang="zh-CN" altLang="en-US"/>
          </a:p>
        </p:txBody>
      </p:sp>
    </p:spTree>
    <p:extLst>
      <p:ext uri="{BB962C8B-B14F-4D97-AF65-F5344CB8AC3E}">
        <p14:creationId xmlns:p14="http://schemas.microsoft.com/office/powerpoint/2010/main" val="1136644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24</a:t>
            </a:fld>
            <a:endParaRPr lang="zh-CN" altLang="en-US"/>
          </a:p>
        </p:txBody>
      </p:sp>
    </p:spTree>
    <p:extLst>
      <p:ext uri="{BB962C8B-B14F-4D97-AF65-F5344CB8AC3E}">
        <p14:creationId xmlns:p14="http://schemas.microsoft.com/office/powerpoint/2010/main" val="377674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25</a:t>
            </a:fld>
            <a:endParaRPr lang="zh-CN" altLang="en-US"/>
          </a:p>
        </p:txBody>
      </p:sp>
    </p:spTree>
    <p:extLst>
      <p:ext uri="{BB962C8B-B14F-4D97-AF65-F5344CB8AC3E}">
        <p14:creationId xmlns:p14="http://schemas.microsoft.com/office/powerpoint/2010/main" val="698637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26</a:t>
            </a:fld>
            <a:endParaRPr lang="zh-CN" altLang="en-US"/>
          </a:p>
        </p:txBody>
      </p:sp>
    </p:spTree>
    <p:extLst>
      <p:ext uri="{BB962C8B-B14F-4D97-AF65-F5344CB8AC3E}">
        <p14:creationId xmlns:p14="http://schemas.microsoft.com/office/powerpoint/2010/main" val="136742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3</a:t>
            </a:fld>
            <a:endParaRPr lang="zh-CN" altLang="en-US"/>
          </a:p>
        </p:txBody>
      </p:sp>
    </p:spTree>
    <p:extLst>
      <p:ext uri="{BB962C8B-B14F-4D97-AF65-F5344CB8AC3E}">
        <p14:creationId xmlns:p14="http://schemas.microsoft.com/office/powerpoint/2010/main" val="1881780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4</a:t>
            </a:fld>
            <a:endParaRPr lang="zh-CN" altLang="en-US"/>
          </a:p>
        </p:txBody>
      </p:sp>
    </p:spTree>
    <p:extLst>
      <p:ext uri="{BB962C8B-B14F-4D97-AF65-F5344CB8AC3E}">
        <p14:creationId xmlns:p14="http://schemas.microsoft.com/office/powerpoint/2010/main" val="1985281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5</a:t>
            </a:fld>
            <a:endParaRPr lang="zh-CN" altLang="en-US"/>
          </a:p>
        </p:txBody>
      </p:sp>
    </p:spTree>
    <p:extLst>
      <p:ext uri="{BB962C8B-B14F-4D97-AF65-F5344CB8AC3E}">
        <p14:creationId xmlns:p14="http://schemas.microsoft.com/office/powerpoint/2010/main" val="244669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6</a:t>
            </a:fld>
            <a:endParaRPr lang="zh-CN" altLang="en-US"/>
          </a:p>
        </p:txBody>
      </p:sp>
    </p:spTree>
    <p:extLst>
      <p:ext uri="{BB962C8B-B14F-4D97-AF65-F5344CB8AC3E}">
        <p14:creationId xmlns:p14="http://schemas.microsoft.com/office/powerpoint/2010/main" val="824426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7</a:t>
            </a:fld>
            <a:endParaRPr lang="zh-CN" altLang="en-US"/>
          </a:p>
        </p:txBody>
      </p:sp>
    </p:spTree>
    <p:extLst>
      <p:ext uri="{BB962C8B-B14F-4D97-AF65-F5344CB8AC3E}">
        <p14:creationId xmlns:p14="http://schemas.microsoft.com/office/powerpoint/2010/main" val="235981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8</a:t>
            </a:fld>
            <a:endParaRPr lang="zh-CN" altLang="en-US"/>
          </a:p>
        </p:txBody>
      </p:sp>
    </p:spTree>
    <p:extLst>
      <p:ext uri="{BB962C8B-B14F-4D97-AF65-F5344CB8AC3E}">
        <p14:creationId xmlns:p14="http://schemas.microsoft.com/office/powerpoint/2010/main" val="1297538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9</a:t>
            </a:fld>
            <a:endParaRPr lang="zh-CN" altLang="en-US"/>
          </a:p>
        </p:txBody>
      </p:sp>
    </p:spTree>
    <p:extLst>
      <p:ext uri="{BB962C8B-B14F-4D97-AF65-F5344CB8AC3E}">
        <p14:creationId xmlns:p14="http://schemas.microsoft.com/office/powerpoint/2010/main" val="280717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156C02-6AC0-4150-BF14-3C2902387D77}" type="datetimeFigureOut">
              <a:rPr lang="zh-CN" altLang="en-US"/>
              <a:pPr>
                <a:defRPr/>
              </a:pPr>
              <a:t>2021/2/5</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pPr/>
              <a:t>‹#›</a:t>
            </a:fld>
            <a:endParaRPr lang="zh-CN" altLang="en-US"/>
          </a:p>
        </p:txBody>
      </p:sp>
    </p:spTree>
    <p:extLst>
      <p:ext uri="{BB962C8B-B14F-4D97-AF65-F5344CB8AC3E}">
        <p14:creationId xmlns:p14="http://schemas.microsoft.com/office/powerpoint/2010/main" val="546349530"/>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8967" y="268832"/>
            <a:ext cx="7763193" cy="97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prstTxWarp prst="textNoShape">
              <a:avLst/>
            </a:prstTxWarp>
          </a:bodyPr>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618967" y="1341945"/>
            <a:ext cx="7763193" cy="319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CN" noProof="1"/>
          </a:p>
        </p:txBody>
      </p:sp>
      <p:sp>
        <p:nvSpPr>
          <p:cNvPr id="4" name="Date Placeholder 3"/>
          <p:cNvSpPr>
            <a:spLocks noGrp="1"/>
          </p:cNvSpPr>
          <p:nvPr>
            <p:ph type="dt" sz="half" idx="2"/>
          </p:nvPr>
        </p:nvSpPr>
        <p:spPr>
          <a:xfrm>
            <a:off x="618967" y="4671915"/>
            <a:ext cx="2024698" cy="267725"/>
          </a:xfrm>
          <a:prstGeom prst="rect">
            <a:avLst/>
          </a:prstGeom>
        </p:spPr>
        <p:txBody>
          <a:bodyPr vert="horz" lIns="63898" tIns="31949" rIns="63898" bIns="31949" rtlCol="0" anchor="ctr"/>
          <a:lstStyle>
            <a:lvl1pPr algn="l" eaLnBrk="1" hangingPunct="1">
              <a:defRPr sz="900" noProof="1" smtClean="0">
                <a:solidFill>
                  <a:schemeClr val="tx1">
                    <a:tint val="75000"/>
                  </a:schemeClr>
                </a:solidFill>
                <a:latin typeface="印品黑体" panose="00000500000000000000" pitchFamily="2" charset="-122"/>
              </a:defRPr>
            </a:lvl1pPr>
          </a:lstStyle>
          <a:p>
            <a:pPr>
              <a:defRPr/>
            </a:pPr>
            <a:fld id="{63A56D01-2764-4F3F-81D1-FEDBA43AD549}" type="datetimeFigureOut">
              <a:rPr lang="zh-CN" altLang="en-US" smtClean="0"/>
              <a:pPr>
                <a:defRPr/>
              </a:pPr>
              <a:t>2021/2/5</a:t>
            </a:fld>
            <a:endParaRPr lang="zh-CN" altLang="en-US" dirty="0"/>
          </a:p>
        </p:txBody>
      </p:sp>
      <p:sp>
        <p:nvSpPr>
          <p:cNvPr id="5" name="Footer Placeholder 4"/>
          <p:cNvSpPr>
            <a:spLocks noGrp="1"/>
          </p:cNvSpPr>
          <p:nvPr>
            <p:ph type="ftr" sz="quarter" idx="3"/>
          </p:nvPr>
        </p:nvSpPr>
        <p:spPr>
          <a:xfrm>
            <a:off x="2981484" y="4671915"/>
            <a:ext cx="3038158" cy="267725"/>
          </a:xfrm>
          <a:prstGeom prst="rect">
            <a:avLst/>
          </a:prstGeom>
        </p:spPr>
        <p:txBody>
          <a:bodyPr vert="horz" lIns="63898" tIns="31949" rIns="63898" bIns="31949" rtlCol="0" anchor="ctr"/>
          <a:lstStyle>
            <a:lvl1pPr algn="ctr" eaLnBrk="1" hangingPunct="1">
              <a:defRPr sz="900" noProof="1">
                <a:solidFill>
                  <a:schemeClr val="tx1">
                    <a:tint val="75000"/>
                  </a:schemeClr>
                </a:solidFill>
                <a:latin typeface="印品黑体" panose="00000500000000000000" pitchFamily="2" charset="-122"/>
              </a:defRPr>
            </a:lvl1pPr>
          </a:lstStyle>
          <a:p>
            <a:pPr>
              <a:defRPr/>
            </a:pPr>
            <a:endParaRPr lang="zh-CN" altLang="en-US" dirty="0"/>
          </a:p>
        </p:txBody>
      </p:sp>
      <p:sp>
        <p:nvSpPr>
          <p:cNvPr id="6" name="Slide Number Placeholder 5"/>
          <p:cNvSpPr>
            <a:spLocks noGrp="1"/>
          </p:cNvSpPr>
          <p:nvPr>
            <p:ph type="sldNum" sz="quarter" idx="4"/>
          </p:nvPr>
        </p:nvSpPr>
        <p:spPr>
          <a:xfrm>
            <a:off x="6357462" y="4671915"/>
            <a:ext cx="2024698" cy="267725"/>
          </a:xfrm>
          <a:prstGeom prst="rect">
            <a:avLst/>
          </a:prstGeom>
        </p:spPr>
        <p:txBody>
          <a:bodyPr vert="horz" wrap="square" lIns="63898" tIns="31949" rIns="63898" bIns="31949" numCol="1" anchor="ctr" anchorCtr="0" compatLnSpc="1">
            <a:prstTxWarp prst="textNoShape">
              <a:avLst/>
            </a:prstTxWarp>
          </a:bodyPr>
          <a:lstStyle>
            <a:lvl1pPr algn="r" eaLnBrk="1" hangingPunct="1">
              <a:defRPr sz="800" noProof="1">
                <a:solidFill>
                  <a:srgbClr val="898989"/>
                </a:solidFill>
                <a:latin typeface="印品黑体" panose="00000500000000000000" pitchFamily="2" charset="-122"/>
              </a:defRPr>
            </a:lvl1pPr>
          </a:lstStyle>
          <a:p>
            <a:fld id="{481A012C-3782-4128-B36B-91F05AF1EE8F}" type="slidenum">
              <a:rPr lang="en-US" altLang="zh-CN"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xStyles>
    <p:titleStyle>
      <a:lvl1pPr algn="l" defTabSz="673373" rtl="0" eaLnBrk="0" fontAlgn="base" hangingPunct="0">
        <a:lnSpc>
          <a:spcPct val="90000"/>
        </a:lnSpc>
        <a:spcBef>
          <a:spcPct val="0"/>
        </a:spcBef>
        <a:spcAft>
          <a:spcPct val="0"/>
        </a:spcAft>
        <a:defRPr sz="3200" kern="1200">
          <a:solidFill>
            <a:schemeClr val="tx1"/>
          </a:solidFill>
          <a:latin typeface="印品黑体" panose="00000500000000000000" pitchFamily="2" charset="-122"/>
          <a:ea typeface="+mj-ea"/>
          <a:cs typeface="+mj-cs"/>
        </a:defRPr>
      </a:lvl1pPr>
      <a:lvl2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2pPr>
      <a:lvl3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3pPr>
      <a:lvl4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4pPr>
      <a:lvl5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5pPr>
      <a:lvl6pPr marL="319491"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6pPr>
      <a:lvl7pPr marL="638983"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7pPr>
      <a:lvl8pPr marL="958474"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8pPr>
      <a:lvl9pPr marL="1277965"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9pPr>
    </p:titleStyle>
    <p:bodyStyle>
      <a:lvl1pPr marL="168620" indent="-168620" algn="l" defTabSz="673373" rtl="0" eaLnBrk="0" fontAlgn="base" hangingPunct="0">
        <a:lnSpc>
          <a:spcPct val="90000"/>
        </a:lnSpc>
        <a:spcBef>
          <a:spcPts val="734"/>
        </a:spcBef>
        <a:spcAft>
          <a:spcPct val="0"/>
        </a:spcAft>
        <a:buFont typeface="Arial" pitchFamily="34" charset="0"/>
        <a:buChar char="•"/>
        <a:defRPr sz="2000" kern="1200">
          <a:solidFill>
            <a:schemeClr val="tx1"/>
          </a:solidFill>
          <a:latin typeface="印品黑体" panose="00000500000000000000" pitchFamily="2" charset="-122"/>
          <a:ea typeface="+mn-ea"/>
          <a:cs typeface="+mn-cs"/>
        </a:defRPr>
      </a:lvl1pPr>
      <a:lvl2pPr marL="505861" indent="-168620" algn="l" defTabSz="673373" rtl="0" eaLnBrk="0" fontAlgn="base" hangingPunct="0">
        <a:lnSpc>
          <a:spcPct val="90000"/>
        </a:lnSpc>
        <a:spcBef>
          <a:spcPts val="367"/>
        </a:spcBef>
        <a:spcAft>
          <a:spcPct val="0"/>
        </a:spcAft>
        <a:buFont typeface="Arial" pitchFamily="34" charset="0"/>
        <a:buChar char="•"/>
        <a:defRPr sz="1700" kern="1200">
          <a:solidFill>
            <a:schemeClr val="tx1"/>
          </a:solidFill>
          <a:latin typeface="印品黑体" panose="00000500000000000000" pitchFamily="2" charset="-122"/>
          <a:ea typeface="+mn-ea"/>
          <a:cs typeface="+mn-cs"/>
        </a:defRPr>
      </a:lvl2pPr>
      <a:lvl3pPr marL="841993" indent="-168620" algn="l" defTabSz="673373" rtl="0" eaLnBrk="0" fontAlgn="base" hangingPunct="0">
        <a:lnSpc>
          <a:spcPct val="90000"/>
        </a:lnSpc>
        <a:spcBef>
          <a:spcPts val="367"/>
        </a:spcBef>
        <a:spcAft>
          <a:spcPct val="0"/>
        </a:spcAft>
        <a:buFont typeface="Arial" pitchFamily="34" charset="0"/>
        <a:buChar char="•"/>
        <a:defRPr sz="1500" kern="1200">
          <a:solidFill>
            <a:schemeClr val="tx1"/>
          </a:solidFill>
          <a:latin typeface="印品黑体" panose="00000500000000000000" pitchFamily="2" charset="-122"/>
          <a:ea typeface="+mn-ea"/>
          <a:cs typeface="+mn-cs"/>
        </a:defRPr>
      </a:lvl3pPr>
      <a:lvl4pPr marL="1179234" indent="-168620" algn="l" defTabSz="673373" rtl="0" eaLnBrk="0" fontAlgn="base" hangingPunct="0">
        <a:lnSpc>
          <a:spcPct val="90000"/>
        </a:lnSpc>
        <a:spcBef>
          <a:spcPts val="367"/>
        </a:spcBef>
        <a:spcAft>
          <a:spcPct val="0"/>
        </a:spcAft>
        <a:buFont typeface="Arial" pitchFamily="34" charset="0"/>
        <a:buChar char="•"/>
        <a:defRPr sz="1300" kern="1200">
          <a:solidFill>
            <a:schemeClr val="tx1"/>
          </a:solidFill>
          <a:latin typeface="印品黑体" panose="00000500000000000000" pitchFamily="2" charset="-122"/>
          <a:ea typeface="+mn-ea"/>
          <a:cs typeface="+mn-cs"/>
        </a:defRPr>
      </a:lvl4pPr>
      <a:lvl5pPr marL="1516475" indent="-168620" algn="l" defTabSz="673373" rtl="0" eaLnBrk="0" fontAlgn="base" hangingPunct="0">
        <a:lnSpc>
          <a:spcPct val="90000"/>
        </a:lnSpc>
        <a:spcBef>
          <a:spcPts val="367"/>
        </a:spcBef>
        <a:spcAft>
          <a:spcPct val="0"/>
        </a:spcAft>
        <a:buFont typeface="Arial" pitchFamily="34" charset="0"/>
        <a:buChar char="•"/>
        <a:defRPr sz="1300" kern="1200">
          <a:solidFill>
            <a:schemeClr val="tx1"/>
          </a:solidFill>
          <a:latin typeface="印品黑体" panose="00000500000000000000" pitchFamily="2" charset="-122"/>
          <a:ea typeface="+mn-ea"/>
          <a:cs typeface="+mn-cs"/>
        </a:defRPr>
      </a:lvl5pPr>
      <a:lvl6pPr marL="1853050"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6pPr>
      <a:lvl7pPr marL="2190291"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7pPr>
      <a:lvl8pPr marL="2527088"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8pPr>
      <a:lvl9pPr marL="2863885"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73594" rtl="0" eaLnBrk="1" latinLnBrk="0" hangingPunct="1">
        <a:defRPr sz="1300" kern="1200">
          <a:solidFill>
            <a:schemeClr val="tx1"/>
          </a:solidFill>
          <a:latin typeface="+mn-lt"/>
          <a:ea typeface="+mn-ea"/>
          <a:cs typeface="+mn-cs"/>
        </a:defRPr>
      </a:lvl1pPr>
      <a:lvl2pPr marL="336797" algn="l" defTabSz="673594" rtl="0" eaLnBrk="1" latinLnBrk="0" hangingPunct="1">
        <a:defRPr sz="1300" kern="1200">
          <a:solidFill>
            <a:schemeClr val="tx1"/>
          </a:solidFill>
          <a:latin typeface="+mn-lt"/>
          <a:ea typeface="+mn-ea"/>
          <a:cs typeface="+mn-cs"/>
        </a:defRPr>
      </a:lvl2pPr>
      <a:lvl3pPr marL="674038" algn="l" defTabSz="673594" rtl="0" eaLnBrk="1" latinLnBrk="0" hangingPunct="1">
        <a:defRPr sz="1300" kern="1200">
          <a:solidFill>
            <a:schemeClr val="tx1"/>
          </a:solidFill>
          <a:latin typeface="+mn-lt"/>
          <a:ea typeface="+mn-ea"/>
          <a:cs typeface="+mn-cs"/>
        </a:defRPr>
      </a:lvl3pPr>
      <a:lvl4pPr marL="1010835" algn="l" defTabSz="673594" rtl="0" eaLnBrk="1" latinLnBrk="0" hangingPunct="1">
        <a:defRPr sz="1300" kern="1200">
          <a:solidFill>
            <a:schemeClr val="tx1"/>
          </a:solidFill>
          <a:latin typeface="+mn-lt"/>
          <a:ea typeface="+mn-ea"/>
          <a:cs typeface="+mn-cs"/>
        </a:defRPr>
      </a:lvl4pPr>
      <a:lvl5pPr marL="1347632" algn="l" defTabSz="673594" rtl="0" eaLnBrk="1" latinLnBrk="0" hangingPunct="1">
        <a:defRPr sz="1300" kern="1200">
          <a:solidFill>
            <a:schemeClr val="tx1"/>
          </a:solidFill>
          <a:latin typeface="+mn-lt"/>
          <a:ea typeface="+mn-ea"/>
          <a:cs typeface="+mn-cs"/>
        </a:defRPr>
      </a:lvl5pPr>
      <a:lvl6pPr marL="1684873" algn="l" defTabSz="673594" rtl="0" eaLnBrk="1" latinLnBrk="0" hangingPunct="1">
        <a:defRPr sz="1300" kern="1200">
          <a:solidFill>
            <a:schemeClr val="tx1"/>
          </a:solidFill>
          <a:latin typeface="+mn-lt"/>
          <a:ea typeface="+mn-ea"/>
          <a:cs typeface="+mn-cs"/>
        </a:defRPr>
      </a:lvl6pPr>
      <a:lvl7pPr marL="2021670" algn="l" defTabSz="673594" rtl="0" eaLnBrk="1" latinLnBrk="0" hangingPunct="1">
        <a:defRPr sz="1300" kern="1200">
          <a:solidFill>
            <a:schemeClr val="tx1"/>
          </a:solidFill>
          <a:latin typeface="+mn-lt"/>
          <a:ea typeface="+mn-ea"/>
          <a:cs typeface="+mn-cs"/>
        </a:defRPr>
      </a:lvl7pPr>
      <a:lvl8pPr marL="2358467" algn="l" defTabSz="673594" rtl="0" eaLnBrk="1" latinLnBrk="0" hangingPunct="1">
        <a:defRPr sz="1300" kern="1200">
          <a:solidFill>
            <a:schemeClr val="tx1"/>
          </a:solidFill>
          <a:latin typeface="+mn-lt"/>
          <a:ea typeface="+mn-ea"/>
          <a:cs typeface="+mn-cs"/>
        </a:defRPr>
      </a:lvl8pPr>
      <a:lvl9pPr marL="2695265" algn="l" defTabSz="673594"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1908346" y="1224048"/>
            <a:ext cx="4711546" cy="769441"/>
          </a:xfrm>
          <a:prstGeom prst="rect">
            <a:avLst/>
          </a:prstGeom>
          <a:noFill/>
        </p:spPr>
        <p:txBody>
          <a:bodyPr wrap="none" rtlCol="0">
            <a:spAutoFit/>
          </a:bodyPr>
          <a:lstStyle/>
          <a:p>
            <a:r>
              <a:rPr lang="zh-CN" altLang="en-US" sz="4400" b="1" dirty="0" smtClean="0">
                <a:latin typeface="+mn-ea"/>
                <a:ea typeface="+mn-ea"/>
              </a:rPr>
              <a:t>功能开发</a:t>
            </a:r>
            <a:r>
              <a:rPr lang="zh-CN" altLang="en-US" sz="4400" b="1" dirty="0" smtClean="0">
                <a:solidFill>
                  <a:srgbClr val="17B59E"/>
                </a:solidFill>
                <a:latin typeface="+mn-ea"/>
                <a:ea typeface="+mn-ea"/>
              </a:rPr>
              <a:t>基本准则</a:t>
            </a:r>
            <a:endParaRPr lang="zh-CN" altLang="en-US" sz="4400" b="1" dirty="0">
              <a:solidFill>
                <a:srgbClr val="17B59E"/>
              </a:solidFill>
              <a:latin typeface="+mn-ea"/>
              <a:ea typeface="+mn-ea"/>
            </a:endParaRPr>
          </a:p>
        </p:txBody>
      </p:sp>
      <p:sp>
        <p:nvSpPr>
          <p:cNvPr id="5" name="文本框 4"/>
          <p:cNvSpPr txBox="1"/>
          <p:nvPr/>
        </p:nvSpPr>
        <p:spPr>
          <a:xfrm>
            <a:off x="2916430" y="2520156"/>
            <a:ext cx="2754280" cy="369332"/>
          </a:xfrm>
          <a:prstGeom prst="rect">
            <a:avLst/>
          </a:prstGeom>
          <a:noFill/>
        </p:spPr>
        <p:txBody>
          <a:bodyPr wrap="none" rtlCol="0">
            <a:spAutoFit/>
          </a:bodyPr>
          <a:lstStyle/>
          <a:p>
            <a:r>
              <a:rPr lang="zh-CN" altLang="en-US" b="1" dirty="0" smtClean="0">
                <a:solidFill>
                  <a:srgbClr val="17B59E"/>
                </a:solidFill>
                <a:latin typeface="+mn-ea"/>
                <a:ea typeface="+mn-ea"/>
              </a:rPr>
              <a:t>耿立久        </a:t>
            </a:r>
            <a:r>
              <a:rPr lang="en-US" altLang="zh-CN" b="1" dirty="0" smtClean="0">
                <a:solidFill>
                  <a:srgbClr val="17B59E"/>
                </a:solidFill>
                <a:latin typeface="+mn-ea"/>
                <a:ea typeface="+mn-ea"/>
              </a:rPr>
              <a:t>2021.2.3</a:t>
            </a:r>
            <a:endParaRPr lang="zh-CN" altLang="en-US" b="1" dirty="0">
              <a:solidFill>
                <a:srgbClr val="17B59E"/>
              </a:solidFill>
              <a:latin typeface="+mn-ea"/>
              <a:ea typeface="+mn-ea"/>
            </a:endParaRPr>
          </a:p>
        </p:txBody>
      </p:sp>
      <p:pic>
        <p:nvPicPr>
          <p:cNvPr id="2" name="轻松欢乐节奏感动进取电子音乐">
            <a:hlinkClick r:id="" action="ppaction://media"/>
            <a:extLst>
              <a:ext uri="{FF2B5EF4-FFF2-40B4-BE49-F238E27FC236}">
                <a16:creationId xmlns="" xmlns:a16="http://schemas.microsoft.com/office/drawing/2014/main" id="{38729E03-2A5D-4A41-B3E9-9BA05844A4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84844" y="-93613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3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3"/>
                                        </p:tgtEl>
                                        <p:attrNameLst>
                                          <p:attrName>ppt_y</p:attrName>
                                        </p:attrNameLst>
                                      </p:cBhvr>
                                      <p:tavLst>
                                        <p:tav tm="0">
                                          <p:val>
                                            <p:strVal val="#ppt_y"/>
                                          </p:val>
                                        </p:tav>
                                        <p:tav tm="100000">
                                          <p:val>
                                            <p:strVal val="#ppt_y"/>
                                          </p:val>
                                        </p:tav>
                                      </p:tavLst>
                                    </p:anim>
                                    <p:anim calcmode="lin" valueType="num">
                                      <p:cBhvr>
                                        <p:cTn id="12" dur="3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3"/>
                                        </p:tgtEl>
                                      </p:cBhvr>
                                    </p:animEffect>
                                  </p:childTnLst>
                                </p:cTn>
                              </p:par>
                            </p:childTnLst>
                          </p:cTn>
                        </p:par>
                        <p:par>
                          <p:cTn id="15" fill="hold">
                            <p:stCondLst>
                              <p:cond delay="51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5" grpId="0"/>
    </p:bldLst>
  </p:timing>
  <p:extLst mod="1">
    <p:ext uri="{E180D4A7-C9FB-4DFB-919C-405C955672EB}">
      <p14:showEvtLst xmlns:p14="http://schemas.microsoft.com/office/powerpoint/2010/main">
        <p14:playEvt time="8" objId="8"/>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2579552" cy="523220"/>
          </a:xfrm>
          <a:prstGeom prst="rect">
            <a:avLst/>
          </a:prstGeom>
          <a:noFill/>
        </p:spPr>
        <p:txBody>
          <a:bodyPr wrap="none" rtlCol="0">
            <a:spAutoFit/>
          </a:bodyPr>
          <a:lstStyle/>
          <a:p>
            <a:r>
              <a:rPr lang="zh-CN" altLang="en-US" sz="2800" b="1" spc="300" dirty="0" smtClean="0">
                <a:solidFill>
                  <a:schemeClr val="tx1">
                    <a:lumMod val="65000"/>
                    <a:lumOff val="35000"/>
                  </a:schemeClr>
                </a:solidFill>
                <a:latin typeface="+mn-ea"/>
                <a:ea typeface="+mn-ea"/>
              </a:rPr>
              <a:t>测试执行步骤</a:t>
            </a:r>
            <a:endParaRPr lang="zh-CN" altLang="en-US" sz="2800" b="1" spc="300" dirty="0">
              <a:solidFill>
                <a:schemeClr val="tx1">
                  <a:lumMod val="65000"/>
                  <a:lumOff val="35000"/>
                </a:schemeClr>
              </a:solidFill>
              <a:latin typeface="+mn-ea"/>
              <a:ea typeface="+mn-ea"/>
            </a:endParaRPr>
          </a:p>
        </p:txBody>
      </p:sp>
      <p:graphicFrame>
        <p:nvGraphicFramePr>
          <p:cNvPr id="24" name="表格 23"/>
          <p:cNvGraphicFramePr>
            <a:graphicFrameLocks noGrp="1"/>
          </p:cNvGraphicFramePr>
          <p:nvPr>
            <p:extLst>
              <p:ext uri="{D42A27DB-BD31-4B8C-83A1-F6EECF244321}">
                <p14:modId xmlns:p14="http://schemas.microsoft.com/office/powerpoint/2010/main" val="3688111205"/>
              </p:ext>
            </p:extLst>
          </p:nvPr>
        </p:nvGraphicFramePr>
        <p:xfrm>
          <a:off x="612238" y="673665"/>
          <a:ext cx="8208684" cy="4222689"/>
        </p:xfrm>
        <a:graphic>
          <a:graphicData uri="http://schemas.openxmlformats.org/drawingml/2006/table">
            <a:tbl>
              <a:tblPr>
                <a:tableStyleId>{5C22544A-7EE6-4342-B048-85BDC9FD1C3A}</a:tableStyleId>
              </a:tblPr>
              <a:tblGrid>
                <a:gridCol w="1512126"/>
                <a:gridCol w="4176348"/>
                <a:gridCol w="2520210"/>
              </a:tblGrid>
              <a:tr h="315719">
                <a:tc>
                  <a:txBody>
                    <a:bodyPr/>
                    <a:lstStyle/>
                    <a:p>
                      <a:pPr algn="ctr" fontAlgn="ctr"/>
                      <a:r>
                        <a:rPr lang="zh-CN" altLang="en-US" sz="1050" b="1" i="0" u="none" strike="noStrike" dirty="0" smtClean="0">
                          <a:solidFill>
                            <a:srgbClr val="000000"/>
                          </a:solidFill>
                          <a:effectLst/>
                          <a:latin typeface="+mn-ea"/>
                          <a:ea typeface="+mn-ea"/>
                        </a:rPr>
                        <a:t>步骤</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i="0" u="none" strike="noStrike" dirty="0" smtClean="0">
                          <a:solidFill>
                            <a:srgbClr val="000000"/>
                          </a:solidFill>
                          <a:effectLst/>
                          <a:latin typeface="+mn-ea"/>
                          <a:ea typeface="+mn-ea"/>
                        </a:rPr>
                        <a:t>内容</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备注</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r>
              <a:tr h="810712">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测试用例的编写</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dirty="0" smtClean="0">
                          <a:latin typeface="宋体" panose="02010600030101010101" pitchFamily="2" charset="-122"/>
                        </a:rPr>
                        <a:t>编写主要以详细设计为基础；</a:t>
                      </a:r>
                      <a:endParaRPr lang="en-US" altLang="ja-JP" sz="1000" dirty="0" smtClean="0">
                        <a:latin typeface="宋体" panose="02010600030101010101" pitchFamily="2" charset="-122"/>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dirty="0" smtClean="0">
                          <a:latin typeface="宋体" panose="02010600030101010101" pitchFamily="2" charset="-122"/>
                        </a:rPr>
                        <a:t>若没有详细设计，结合需求设计、数据库设计等以产品原型为基准；</a:t>
                      </a:r>
                      <a:endParaRPr lang="en-US" altLang="zh-CN" sz="1000" dirty="0" smtClean="0">
                        <a:latin typeface="宋体" panose="02010600030101010101" pitchFamily="2" charset="-122"/>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dirty="0" smtClean="0">
                          <a:latin typeface="宋体" panose="02010600030101010101" pitchFamily="2" charset="-122"/>
                        </a:rPr>
                        <a:t>中间产生的疑问统一纳入</a:t>
                      </a:r>
                      <a:r>
                        <a:rPr lang="en-US" altLang="zh-CN" sz="1000" dirty="0" smtClean="0">
                          <a:latin typeface="宋体" panose="02010600030101010101" pitchFamily="2" charset="-122"/>
                        </a:rPr>
                        <a:t>《QA</a:t>
                      </a:r>
                      <a:r>
                        <a:rPr lang="zh-CN" altLang="en-US" sz="1000" dirty="0" smtClean="0">
                          <a:latin typeface="宋体" panose="02010600030101010101" pitchFamily="2" charset="-122"/>
                        </a:rPr>
                        <a:t>一览</a:t>
                      </a:r>
                      <a:r>
                        <a:rPr lang="en-US" altLang="zh-CN" sz="1000" dirty="0" smtClean="0">
                          <a:latin typeface="宋体" panose="02010600030101010101" pitchFamily="2" charset="-122"/>
                        </a:rPr>
                        <a:t>》</a:t>
                      </a:r>
                      <a:r>
                        <a:rPr lang="zh-CN" altLang="en-US" sz="1000" dirty="0" smtClean="0">
                          <a:latin typeface="宋体" panose="02010600030101010101" pitchFamily="2" charset="-122"/>
                        </a:rPr>
                        <a:t>。</a:t>
                      </a:r>
                      <a:endParaRPr lang="zh-CN" altLang="en-US"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720060">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测试用例的评审</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kern="1200" dirty="0" smtClean="0">
                          <a:solidFill>
                            <a:schemeClr val="dk1"/>
                          </a:solidFill>
                          <a:latin typeface="宋体" panose="02010600030101010101" pitchFamily="2" charset="-122"/>
                          <a:ea typeface="+mn-ea"/>
                          <a:cs typeface="+mn-cs"/>
                        </a:rPr>
                        <a:t>相关人员（产品经理、开发主管、测试主管、用例编写人员）根据详细设计</a:t>
                      </a:r>
                      <a:r>
                        <a:rPr lang="en-US" altLang="zh-CN" sz="1000" kern="1200" dirty="0" smtClean="0">
                          <a:solidFill>
                            <a:schemeClr val="dk1"/>
                          </a:solidFill>
                          <a:latin typeface="宋体" panose="02010600030101010101" pitchFamily="2" charset="-122"/>
                          <a:ea typeface="+mn-ea"/>
                          <a:cs typeface="+mn-cs"/>
                        </a:rPr>
                        <a:t>/</a:t>
                      </a:r>
                      <a:r>
                        <a:rPr lang="zh-CN" altLang="en-US" sz="1000" kern="1200" dirty="0" smtClean="0">
                          <a:solidFill>
                            <a:schemeClr val="dk1"/>
                          </a:solidFill>
                          <a:latin typeface="宋体" panose="02010600030101010101" pitchFamily="2" charset="-122"/>
                          <a:ea typeface="+mn-ea"/>
                          <a:cs typeface="+mn-cs"/>
                        </a:rPr>
                        <a:t>产品原型进行用例评审，指摘问题统一纳入</a:t>
                      </a:r>
                      <a:r>
                        <a:rPr lang="en-US" altLang="zh-CN" sz="1000" kern="1200" dirty="0" smtClean="0">
                          <a:solidFill>
                            <a:schemeClr val="dk1"/>
                          </a:solidFill>
                          <a:latin typeface="宋体" panose="02010600030101010101" pitchFamily="2" charset="-122"/>
                          <a:ea typeface="+mn-ea"/>
                          <a:cs typeface="+mn-cs"/>
                        </a:rPr>
                        <a:t>《</a:t>
                      </a:r>
                      <a:r>
                        <a:rPr lang="zh-CN" altLang="en-US" sz="1000" kern="1200" dirty="0" smtClean="0">
                          <a:solidFill>
                            <a:schemeClr val="dk1"/>
                          </a:solidFill>
                          <a:latin typeface="宋体" panose="02010600030101010101" pitchFamily="2" charset="-122"/>
                          <a:ea typeface="+mn-ea"/>
                          <a:cs typeface="+mn-cs"/>
                        </a:rPr>
                        <a:t>用例评审一览</a:t>
                      </a:r>
                      <a:r>
                        <a:rPr lang="en-US" altLang="zh-CN" sz="1000" kern="1200" dirty="0" smtClean="0">
                          <a:solidFill>
                            <a:schemeClr val="dk1"/>
                          </a:solidFill>
                          <a:latin typeface="宋体" panose="02010600030101010101" pitchFamily="2" charset="-122"/>
                          <a:ea typeface="+mn-ea"/>
                          <a:cs typeface="+mn-cs"/>
                        </a:rPr>
                        <a:t>》</a:t>
                      </a:r>
                      <a:r>
                        <a:rPr lang="zh-CN" altLang="en-US" sz="1000" kern="1200" dirty="0" smtClean="0">
                          <a:solidFill>
                            <a:schemeClr val="dk1"/>
                          </a:solidFill>
                          <a:latin typeface="宋体" panose="02010600030101010101" pitchFamily="2" charset="-122"/>
                          <a:ea typeface="+mn-ea"/>
                          <a:cs typeface="+mn-cs"/>
                        </a:rPr>
                        <a:t>；</a:t>
                      </a:r>
                      <a:endParaRPr lang="en-US" altLang="zh-CN" sz="1000" kern="1200" dirty="0" smtClean="0">
                        <a:solidFill>
                          <a:schemeClr val="dk1"/>
                        </a:solidFill>
                        <a:latin typeface="宋体" panose="02010600030101010101" pitchFamily="2" charset="-122"/>
                        <a:ea typeface="+mn-ea"/>
                        <a:cs typeface="+mn-cs"/>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kern="1200" dirty="0" smtClean="0">
                          <a:solidFill>
                            <a:schemeClr val="dk1"/>
                          </a:solidFill>
                          <a:latin typeface="宋体" panose="02010600030101010101" pitchFamily="2" charset="-122"/>
                          <a:ea typeface="+mn-ea"/>
                          <a:cs typeface="+mn-cs"/>
                        </a:rPr>
                        <a:t>用例编写人员对应指摘；</a:t>
                      </a:r>
                      <a:endParaRPr lang="en-US" altLang="zh-CN" sz="1000" kern="1200" dirty="0" smtClean="0">
                        <a:solidFill>
                          <a:schemeClr val="dk1"/>
                        </a:solidFill>
                        <a:latin typeface="宋体" panose="02010600030101010101" pitchFamily="2" charset="-122"/>
                        <a:ea typeface="+mn-ea"/>
                        <a:cs typeface="+mn-cs"/>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kern="1200" dirty="0" smtClean="0">
                          <a:solidFill>
                            <a:schemeClr val="dk1"/>
                          </a:solidFill>
                          <a:latin typeface="宋体" panose="02010600030101010101" pitchFamily="2" charset="-122"/>
                          <a:ea typeface="+mn-ea"/>
                          <a:cs typeface="+mn-cs"/>
                        </a:rPr>
                        <a:t>测试主管进行指摘确认。</a:t>
                      </a:r>
                      <a:endParaRPr lang="en-US" altLang="zh-CN" sz="1000" kern="1200" dirty="0" smtClean="0">
                        <a:solidFill>
                          <a:schemeClr val="dk1"/>
                        </a:solidFill>
                        <a:latin typeface="宋体" panose="02010600030101010101" pitchFamily="2" charset="-122"/>
                        <a:ea typeface="+mn-ea"/>
                        <a:cs typeface="+mn-cs"/>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648054">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测试版本的发布</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开发主管提交“提测清单、功能部署文档、其他辅助工具”；</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配置管理员进行测试镜像的整理、打包；</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测试人员进行测试环境的部署。</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en-US" altLang="zh-CN" sz="1000" b="0" i="0" u="none" strike="noStrike" dirty="0" smtClean="0">
                        <a:solidFill>
                          <a:srgbClr val="000000"/>
                        </a:solidFill>
                        <a:effectLst/>
                        <a:latin typeface="+mn-ea"/>
                        <a:ea typeface="+mn-ea"/>
                      </a:endParaRPr>
                    </a:p>
                  </a:txBody>
                  <a:tcPr marL="7921" marR="7921" marT="7921" marB="0" anchor="ctr"/>
                </a:tc>
              </a:tr>
              <a:tr h="504042">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功能验证</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宋体" panose="02010600030101010101" pitchFamily="2" charset="-122"/>
                          <a:sym typeface="Arial" panose="020B0604020202020204" pitchFamily="34" charset="0"/>
                        </a:rPr>
                        <a:t>测试人员以开发主管提交的提测功能及测试计划中分配的任务为基准进行测试，发现的缺陷纳入“缺陷管理库”。</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504042">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问题跟踪</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noProof="1" smtClean="0">
                          <a:latin typeface="宋体" panose="02010600030101010101" pitchFamily="2" charset="-122"/>
                          <a:sym typeface="Arial" panose="020B0604020202020204" pitchFamily="34" charset="0"/>
                        </a:rPr>
                        <a:t>测试人员每天跟踪缺陷票的状态，再配置管理员发布的下一个版本中进行已解决问题的确认，直至关票。</a:t>
                      </a:r>
                      <a:endParaRPr lang="zh-CN" altLang="en-US"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720060">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版本对外发布</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测试通过过，配置管理员打</a:t>
                      </a:r>
                      <a:r>
                        <a:rPr lang="en-US" altLang="zh-CN" sz="1000" b="0" i="0" u="none" strike="noStrike" dirty="0" smtClean="0">
                          <a:solidFill>
                            <a:srgbClr val="000000"/>
                          </a:solidFill>
                          <a:effectLst/>
                          <a:latin typeface="+mn-ea"/>
                          <a:ea typeface="+mn-ea"/>
                        </a:rPr>
                        <a:t>release</a:t>
                      </a:r>
                      <a:r>
                        <a:rPr lang="zh-CN" altLang="en-US" sz="1000" b="0" i="0" u="none" strike="noStrike" dirty="0" smtClean="0">
                          <a:solidFill>
                            <a:srgbClr val="000000"/>
                          </a:solidFill>
                          <a:effectLst/>
                          <a:latin typeface="+mn-ea"/>
                          <a:ea typeface="+mn-ea"/>
                        </a:rPr>
                        <a:t>版本，整理发布清单；</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测试主管整合版本发布清单、环境部署手册、用户手册、帮助文档；</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测试主管邮件正式通知相关部门版本发布；</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测试主管组织操作培训；</a:t>
                      </a: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相关开发讲解设计原理、开发技术</a:t>
                      </a:r>
                      <a:endParaRPr lang="zh-CN" altLang="en-US" sz="1000" b="0" i="0" u="none" strike="noStrike" dirty="0">
                        <a:solidFill>
                          <a:srgbClr val="000000"/>
                        </a:solidFill>
                        <a:effectLst/>
                        <a:latin typeface="+mn-ea"/>
                        <a:ea typeface="+mn-ea"/>
                      </a:endParaRPr>
                    </a:p>
                  </a:txBody>
                  <a:tcPr marL="7921" marR="7921" marT="7921" marB="0" anchor="ctr"/>
                </a:tc>
              </a:tr>
            </a:tbl>
          </a:graphicData>
        </a:graphic>
      </p:graphicFrame>
    </p:spTree>
    <p:extLst>
      <p:ext uri="{BB962C8B-B14F-4D97-AF65-F5344CB8AC3E}">
        <p14:creationId xmlns:p14="http://schemas.microsoft.com/office/powerpoint/2010/main" val="304598748"/>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1641796"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endParaRPr lang="zh-CN" altLang="en-US" sz="2800" b="1" spc="300" dirty="0">
              <a:solidFill>
                <a:schemeClr val="tx1">
                  <a:lumMod val="65000"/>
                  <a:lumOff val="35000"/>
                </a:schemeClr>
              </a:solidFill>
              <a:latin typeface="+mn-ea"/>
              <a:ea typeface="+mn-ea"/>
            </a:endParaRPr>
          </a:p>
        </p:txBody>
      </p:sp>
      <p:sp>
        <p:nvSpPr>
          <p:cNvPr id="6" name="椭圆 5"/>
          <p:cNvSpPr/>
          <p:nvPr/>
        </p:nvSpPr>
        <p:spPr>
          <a:xfrm>
            <a:off x="1620322" y="1080036"/>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1</a:t>
            </a:r>
            <a:endParaRPr lang="zh-CN" altLang="en-US" sz="2000" dirty="0">
              <a:latin typeface="印品黑体" panose="00000500000000000000" pitchFamily="2" charset="-122"/>
              <a:ea typeface="印品黑体" panose="00000500000000000000" pitchFamily="2" charset="-122"/>
            </a:endParaRPr>
          </a:p>
        </p:txBody>
      </p:sp>
      <p:sp>
        <p:nvSpPr>
          <p:cNvPr id="7" name="文本框 6"/>
          <p:cNvSpPr txBox="1"/>
          <p:nvPr/>
        </p:nvSpPr>
        <p:spPr>
          <a:xfrm>
            <a:off x="2196370" y="1128358"/>
            <a:ext cx="1261884" cy="369332"/>
          </a:xfrm>
          <a:prstGeom prst="rect">
            <a:avLst/>
          </a:prstGeom>
          <a:noFill/>
        </p:spPr>
        <p:txBody>
          <a:bodyPr wrap="none" rtlCol="0">
            <a:spAutoFit/>
          </a:bodyPr>
          <a:lstStyle/>
          <a:p>
            <a:r>
              <a:rPr lang="zh-CN" altLang="en-US" b="1" spc="300" dirty="0" smtClean="0">
                <a:solidFill>
                  <a:srgbClr val="17B59E"/>
                </a:solidFill>
                <a:latin typeface="+mn-ea"/>
                <a:ea typeface="+mn-ea"/>
              </a:rPr>
              <a:t>页面显示</a:t>
            </a:r>
            <a:endParaRPr lang="zh-CN" altLang="en-US" b="1" spc="300" dirty="0">
              <a:solidFill>
                <a:srgbClr val="17B59E"/>
              </a:solidFill>
              <a:latin typeface="+mn-ea"/>
              <a:ea typeface="+mn-ea"/>
            </a:endParaRPr>
          </a:p>
        </p:txBody>
      </p:sp>
      <p:sp>
        <p:nvSpPr>
          <p:cNvPr id="8" name="椭圆 7"/>
          <p:cNvSpPr/>
          <p:nvPr/>
        </p:nvSpPr>
        <p:spPr>
          <a:xfrm>
            <a:off x="1620322" y="1728090"/>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2</a:t>
            </a:r>
            <a:endParaRPr lang="zh-CN" altLang="en-US" sz="2000" dirty="0">
              <a:latin typeface="印品黑体" panose="00000500000000000000" pitchFamily="2" charset="-122"/>
              <a:ea typeface="印品黑体" panose="00000500000000000000" pitchFamily="2" charset="-122"/>
            </a:endParaRPr>
          </a:p>
        </p:txBody>
      </p:sp>
      <p:sp>
        <p:nvSpPr>
          <p:cNvPr id="9" name="文本框 8"/>
          <p:cNvSpPr txBox="1"/>
          <p:nvPr/>
        </p:nvSpPr>
        <p:spPr>
          <a:xfrm>
            <a:off x="2196370" y="1776412"/>
            <a:ext cx="1268296" cy="369332"/>
          </a:xfrm>
          <a:prstGeom prst="rect">
            <a:avLst/>
          </a:prstGeom>
          <a:noFill/>
        </p:spPr>
        <p:txBody>
          <a:bodyPr wrap="none" rtlCol="0">
            <a:spAutoFit/>
          </a:bodyPr>
          <a:lstStyle/>
          <a:p>
            <a:r>
              <a:rPr lang="zh-CN" altLang="en-US" b="1" spc="300" dirty="0" smtClean="0">
                <a:solidFill>
                  <a:srgbClr val="17B59E"/>
                </a:solidFill>
                <a:latin typeface="+mn-ea"/>
                <a:ea typeface="+mn-ea"/>
              </a:rPr>
              <a:t>项目检查</a:t>
            </a:r>
            <a:endParaRPr lang="zh-CN" altLang="en-US" b="1" spc="300" dirty="0">
              <a:solidFill>
                <a:srgbClr val="17B59E"/>
              </a:solidFill>
              <a:latin typeface="+mn-ea"/>
              <a:ea typeface="+mn-ea"/>
            </a:endParaRPr>
          </a:p>
        </p:txBody>
      </p:sp>
      <p:sp>
        <p:nvSpPr>
          <p:cNvPr id="10" name="椭圆 9"/>
          <p:cNvSpPr/>
          <p:nvPr/>
        </p:nvSpPr>
        <p:spPr>
          <a:xfrm>
            <a:off x="1620322" y="2376144"/>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3</a:t>
            </a:r>
            <a:endParaRPr lang="zh-CN" altLang="en-US" sz="2000" dirty="0">
              <a:latin typeface="印品黑体" panose="00000500000000000000" pitchFamily="2" charset="-122"/>
              <a:ea typeface="印品黑体" panose="00000500000000000000" pitchFamily="2" charset="-122"/>
            </a:endParaRPr>
          </a:p>
        </p:txBody>
      </p:sp>
      <p:sp>
        <p:nvSpPr>
          <p:cNvPr id="11" name="文本框 10"/>
          <p:cNvSpPr txBox="1"/>
          <p:nvPr/>
        </p:nvSpPr>
        <p:spPr>
          <a:xfrm>
            <a:off x="2196370" y="2424466"/>
            <a:ext cx="1268296" cy="369332"/>
          </a:xfrm>
          <a:prstGeom prst="rect">
            <a:avLst/>
          </a:prstGeom>
          <a:noFill/>
        </p:spPr>
        <p:txBody>
          <a:bodyPr wrap="none" rtlCol="0">
            <a:spAutoFit/>
          </a:bodyPr>
          <a:lstStyle/>
          <a:p>
            <a:r>
              <a:rPr lang="zh-CN" altLang="en-US" b="1" spc="300" dirty="0" smtClean="0">
                <a:solidFill>
                  <a:srgbClr val="17B59E"/>
                </a:solidFill>
                <a:latin typeface="+mn-ea"/>
                <a:ea typeface="+mn-ea"/>
              </a:rPr>
              <a:t>操作处理</a:t>
            </a:r>
            <a:endParaRPr lang="zh-CN" altLang="en-US" b="1" spc="300" dirty="0">
              <a:solidFill>
                <a:srgbClr val="17B59E"/>
              </a:solidFill>
              <a:latin typeface="+mn-ea"/>
              <a:ea typeface="+mn-ea"/>
            </a:endParaRPr>
          </a:p>
        </p:txBody>
      </p:sp>
      <p:sp>
        <p:nvSpPr>
          <p:cNvPr id="12" name="椭圆 11"/>
          <p:cNvSpPr/>
          <p:nvPr/>
        </p:nvSpPr>
        <p:spPr>
          <a:xfrm>
            <a:off x="1620322" y="3024198"/>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4</a:t>
            </a:r>
            <a:endParaRPr lang="zh-CN" altLang="en-US" sz="2000" dirty="0">
              <a:latin typeface="印品黑体" panose="00000500000000000000" pitchFamily="2" charset="-122"/>
              <a:ea typeface="印品黑体" panose="00000500000000000000" pitchFamily="2" charset="-122"/>
            </a:endParaRPr>
          </a:p>
        </p:txBody>
      </p:sp>
      <p:sp>
        <p:nvSpPr>
          <p:cNvPr id="13" name="文本框 12"/>
          <p:cNvSpPr txBox="1"/>
          <p:nvPr/>
        </p:nvSpPr>
        <p:spPr>
          <a:xfrm>
            <a:off x="2196370" y="3072520"/>
            <a:ext cx="1031051" cy="369332"/>
          </a:xfrm>
          <a:prstGeom prst="rect">
            <a:avLst/>
          </a:prstGeom>
          <a:noFill/>
        </p:spPr>
        <p:txBody>
          <a:bodyPr wrap="none" rtlCol="0">
            <a:spAutoFit/>
          </a:bodyPr>
          <a:lstStyle/>
          <a:p>
            <a:r>
              <a:rPr lang="en-US" altLang="zh-CN" b="1" spc="300" dirty="0" smtClean="0">
                <a:solidFill>
                  <a:srgbClr val="17B59E"/>
                </a:solidFill>
                <a:latin typeface="+mn-ea"/>
                <a:ea typeface="+mn-ea"/>
              </a:rPr>
              <a:t>DB</a:t>
            </a:r>
            <a:r>
              <a:rPr lang="zh-CN" altLang="en-US" b="1" spc="300" dirty="0" smtClean="0">
                <a:solidFill>
                  <a:srgbClr val="17B59E"/>
                </a:solidFill>
                <a:latin typeface="+mn-ea"/>
                <a:ea typeface="+mn-ea"/>
              </a:rPr>
              <a:t>写入</a:t>
            </a:r>
            <a:endParaRPr lang="zh-CN" altLang="en-US" b="1" spc="300" dirty="0">
              <a:solidFill>
                <a:srgbClr val="17B59E"/>
              </a:solidFill>
              <a:latin typeface="+mn-ea"/>
              <a:ea typeface="+mn-ea"/>
            </a:endParaRPr>
          </a:p>
        </p:txBody>
      </p:sp>
      <p:sp>
        <p:nvSpPr>
          <p:cNvPr id="14" name="椭圆 13"/>
          <p:cNvSpPr/>
          <p:nvPr/>
        </p:nvSpPr>
        <p:spPr>
          <a:xfrm>
            <a:off x="1620322" y="3672252"/>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5</a:t>
            </a:r>
            <a:endParaRPr lang="zh-CN" altLang="en-US" sz="2000" dirty="0">
              <a:latin typeface="印品黑体" panose="00000500000000000000" pitchFamily="2" charset="-122"/>
              <a:ea typeface="印品黑体" panose="00000500000000000000" pitchFamily="2" charset="-122"/>
            </a:endParaRPr>
          </a:p>
        </p:txBody>
      </p:sp>
      <p:sp>
        <p:nvSpPr>
          <p:cNvPr id="15" name="文本框 14"/>
          <p:cNvSpPr txBox="1"/>
          <p:nvPr/>
        </p:nvSpPr>
        <p:spPr>
          <a:xfrm>
            <a:off x="2196370" y="3720574"/>
            <a:ext cx="726481" cy="369332"/>
          </a:xfrm>
          <a:prstGeom prst="rect">
            <a:avLst/>
          </a:prstGeom>
          <a:noFill/>
        </p:spPr>
        <p:txBody>
          <a:bodyPr wrap="none" rtlCol="0">
            <a:spAutoFit/>
          </a:bodyPr>
          <a:lstStyle/>
          <a:p>
            <a:r>
              <a:rPr lang="zh-CN" altLang="en-US" b="1" spc="300" dirty="0" smtClean="0">
                <a:solidFill>
                  <a:srgbClr val="17B59E"/>
                </a:solidFill>
                <a:latin typeface="+mn-ea"/>
                <a:ea typeface="+mn-ea"/>
              </a:rPr>
              <a:t>其它</a:t>
            </a:r>
            <a:endParaRPr lang="zh-CN" altLang="en-US" b="1" spc="300" dirty="0">
              <a:solidFill>
                <a:srgbClr val="17B59E"/>
              </a:solidFill>
              <a:latin typeface="+mn-ea"/>
              <a:ea typeface="+mn-ea"/>
            </a:endParaRPr>
          </a:p>
        </p:txBody>
      </p:sp>
    </p:spTree>
    <p:extLst>
      <p:ext uri="{BB962C8B-B14F-4D97-AF65-F5344CB8AC3E}">
        <p14:creationId xmlns:p14="http://schemas.microsoft.com/office/powerpoint/2010/main" val="355602242"/>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6500"/>
                            </p:stCondLst>
                            <p:childTnLst>
                              <p:par>
                                <p:cTn id="59" presetID="42"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677610"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页面显示</a:t>
            </a:r>
            <a:r>
              <a:rPr lang="en-US" altLang="zh-CN" sz="2800" b="1" spc="300" dirty="0" smtClean="0">
                <a:solidFill>
                  <a:schemeClr val="tx1">
                    <a:lumMod val="65000"/>
                    <a:lumOff val="35000"/>
                  </a:schemeClr>
                </a:solidFill>
                <a:latin typeface="+mn-ea"/>
                <a:ea typeface="+mn-ea"/>
              </a:rPr>
              <a:t>1</a:t>
            </a:r>
            <a:endParaRPr lang="zh-CN" altLang="en-US" sz="2800" b="1" spc="300" dirty="0">
              <a:solidFill>
                <a:schemeClr val="tx1">
                  <a:lumMod val="65000"/>
                  <a:lumOff val="35000"/>
                </a:schemeClr>
              </a:solidFill>
              <a:latin typeface="+mn-ea"/>
              <a:ea typeface="+mn-ea"/>
            </a:endParaRPr>
          </a:p>
        </p:txBody>
      </p:sp>
      <p:pic>
        <p:nvPicPr>
          <p:cNvPr id="3" name="图片 2"/>
          <p:cNvPicPr>
            <a:picLocks noChangeAspect="1"/>
          </p:cNvPicPr>
          <p:nvPr/>
        </p:nvPicPr>
        <p:blipFill>
          <a:blip r:embed="rId4"/>
          <a:stretch>
            <a:fillRect/>
          </a:stretch>
        </p:blipFill>
        <p:spPr>
          <a:xfrm>
            <a:off x="324214" y="792012"/>
            <a:ext cx="8552168" cy="4085164"/>
          </a:xfrm>
          <a:prstGeom prst="rect">
            <a:avLst/>
          </a:prstGeom>
        </p:spPr>
      </p:pic>
    </p:spTree>
    <p:extLst>
      <p:ext uri="{BB962C8B-B14F-4D97-AF65-F5344CB8AC3E}">
        <p14:creationId xmlns:p14="http://schemas.microsoft.com/office/powerpoint/2010/main" val="392813410"/>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677610"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页面显示</a:t>
            </a:r>
            <a:r>
              <a:rPr lang="en-US" altLang="zh-CN" sz="2800" b="1" spc="300" dirty="0" smtClean="0">
                <a:solidFill>
                  <a:schemeClr val="tx1">
                    <a:lumMod val="65000"/>
                    <a:lumOff val="35000"/>
                  </a:schemeClr>
                </a:solidFill>
                <a:latin typeface="+mn-ea"/>
                <a:ea typeface="+mn-ea"/>
              </a:rPr>
              <a:t>2</a:t>
            </a:r>
            <a:endParaRPr lang="zh-CN" altLang="en-US" sz="2800" b="1" spc="300" dirty="0">
              <a:solidFill>
                <a:schemeClr val="tx1">
                  <a:lumMod val="65000"/>
                  <a:lumOff val="35000"/>
                </a:schemeClr>
              </a:solidFill>
              <a:latin typeface="+mn-ea"/>
              <a:ea typeface="+mn-ea"/>
            </a:endParaRPr>
          </a:p>
        </p:txBody>
      </p:sp>
      <p:pic>
        <p:nvPicPr>
          <p:cNvPr id="5" name="图片 4"/>
          <p:cNvPicPr>
            <a:picLocks noChangeAspect="1"/>
          </p:cNvPicPr>
          <p:nvPr/>
        </p:nvPicPr>
        <p:blipFill>
          <a:blip r:embed="rId4"/>
          <a:stretch>
            <a:fillRect/>
          </a:stretch>
        </p:blipFill>
        <p:spPr>
          <a:xfrm>
            <a:off x="853069" y="792012"/>
            <a:ext cx="3364773" cy="4189030"/>
          </a:xfrm>
          <a:prstGeom prst="rect">
            <a:avLst/>
          </a:prstGeom>
        </p:spPr>
      </p:pic>
      <p:pic>
        <p:nvPicPr>
          <p:cNvPr id="4" name="图片 3"/>
          <p:cNvPicPr>
            <a:picLocks noChangeAspect="1"/>
          </p:cNvPicPr>
          <p:nvPr/>
        </p:nvPicPr>
        <p:blipFill>
          <a:blip r:embed="rId5"/>
          <a:stretch>
            <a:fillRect/>
          </a:stretch>
        </p:blipFill>
        <p:spPr>
          <a:xfrm>
            <a:off x="4716580" y="1152042"/>
            <a:ext cx="3440892" cy="2669250"/>
          </a:xfrm>
          <a:prstGeom prst="rect">
            <a:avLst/>
          </a:prstGeom>
        </p:spPr>
      </p:pic>
    </p:spTree>
    <p:extLst>
      <p:ext uri="{BB962C8B-B14F-4D97-AF65-F5344CB8AC3E}">
        <p14:creationId xmlns:p14="http://schemas.microsoft.com/office/powerpoint/2010/main" val="2862378997"/>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677610"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页面显示</a:t>
            </a:r>
            <a:r>
              <a:rPr lang="en-US" altLang="zh-CN" sz="2800" b="1" spc="300" dirty="0" smtClean="0">
                <a:solidFill>
                  <a:schemeClr val="tx1">
                    <a:lumMod val="65000"/>
                    <a:lumOff val="35000"/>
                  </a:schemeClr>
                </a:solidFill>
                <a:latin typeface="+mn-ea"/>
                <a:ea typeface="+mn-ea"/>
              </a:rPr>
              <a:t>3</a:t>
            </a:r>
            <a:endParaRPr lang="zh-CN" altLang="en-US" sz="2800" b="1" spc="300" dirty="0">
              <a:solidFill>
                <a:schemeClr val="tx1">
                  <a:lumMod val="65000"/>
                  <a:lumOff val="35000"/>
                </a:schemeClr>
              </a:solidFill>
              <a:latin typeface="+mn-ea"/>
              <a:ea typeface="+mn-ea"/>
            </a:endParaRPr>
          </a:p>
        </p:txBody>
      </p:sp>
      <p:pic>
        <p:nvPicPr>
          <p:cNvPr id="8" name="图片 7"/>
          <p:cNvPicPr>
            <a:picLocks noChangeAspect="1"/>
          </p:cNvPicPr>
          <p:nvPr/>
        </p:nvPicPr>
        <p:blipFill rotWithShape="1">
          <a:blip r:embed="rId4"/>
          <a:srcRect r="4402" b="1832"/>
          <a:stretch/>
        </p:blipFill>
        <p:spPr>
          <a:xfrm>
            <a:off x="612238" y="2441246"/>
            <a:ext cx="5365529" cy="1281088"/>
          </a:xfrm>
          <a:prstGeom prst="rect">
            <a:avLst/>
          </a:prstGeom>
        </p:spPr>
      </p:pic>
      <p:pic>
        <p:nvPicPr>
          <p:cNvPr id="3" name="图片 2"/>
          <p:cNvPicPr>
            <a:picLocks noChangeAspect="1"/>
          </p:cNvPicPr>
          <p:nvPr/>
        </p:nvPicPr>
        <p:blipFill>
          <a:blip r:embed="rId5"/>
          <a:stretch>
            <a:fillRect/>
          </a:stretch>
        </p:blipFill>
        <p:spPr>
          <a:xfrm>
            <a:off x="5508646" y="2783499"/>
            <a:ext cx="3254004" cy="2232186"/>
          </a:xfrm>
          <a:prstGeom prst="rect">
            <a:avLst/>
          </a:prstGeom>
        </p:spPr>
      </p:pic>
      <p:pic>
        <p:nvPicPr>
          <p:cNvPr id="6" name="图片 5"/>
          <p:cNvPicPr>
            <a:picLocks noChangeAspect="1"/>
          </p:cNvPicPr>
          <p:nvPr/>
        </p:nvPicPr>
        <p:blipFill>
          <a:blip r:embed="rId6"/>
          <a:stretch>
            <a:fillRect/>
          </a:stretch>
        </p:blipFill>
        <p:spPr>
          <a:xfrm>
            <a:off x="540231" y="667178"/>
            <a:ext cx="7996881" cy="1492948"/>
          </a:xfrm>
          <a:prstGeom prst="rect">
            <a:avLst/>
          </a:prstGeom>
        </p:spPr>
      </p:pic>
    </p:spTree>
    <p:extLst>
      <p:ext uri="{BB962C8B-B14F-4D97-AF65-F5344CB8AC3E}">
        <p14:creationId xmlns:p14="http://schemas.microsoft.com/office/powerpoint/2010/main" val="4203124820"/>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677610"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项目检查</a:t>
            </a:r>
            <a:r>
              <a:rPr lang="en-US" altLang="zh-CN" sz="2800" b="1" spc="300" dirty="0" smtClean="0">
                <a:solidFill>
                  <a:schemeClr val="tx1">
                    <a:lumMod val="65000"/>
                    <a:lumOff val="35000"/>
                  </a:schemeClr>
                </a:solidFill>
                <a:latin typeface="+mn-ea"/>
                <a:ea typeface="+mn-ea"/>
              </a:rPr>
              <a:t>1</a:t>
            </a:r>
            <a:endParaRPr lang="zh-CN" altLang="en-US" sz="2800" b="1" spc="300" dirty="0">
              <a:solidFill>
                <a:schemeClr val="tx1">
                  <a:lumMod val="65000"/>
                  <a:lumOff val="35000"/>
                </a:schemeClr>
              </a:solidFill>
              <a:latin typeface="+mn-ea"/>
              <a:ea typeface="+mn-ea"/>
            </a:endParaRPr>
          </a:p>
        </p:txBody>
      </p:sp>
      <p:pic>
        <p:nvPicPr>
          <p:cNvPr id="4" name="图片 3"/>
          <p:cNvPicPr>
            <a:picLocks noChangeAspect="1"/>
          </p:cNvPicPr>
          <p:nvPr/>
        </p:nvPicPr>
        <p:blipFill>
          <a:blip r:embed="rId4"/>
          <a:stretch>
            <a:fillRect/>
          </a:stretch>
        </p:blipFill>
        <p:spPr>
          <a:xfrm>
            <a:off x="684244" y="667178"/>
            <a:ext cx="2891531" cy="4032283"/>
          </a:xfrm>
          <a:prstGeom prst="rect">
            <a:avLst/>
          </a:prstGeom>
        </p:spPr>
      </p:pic>
      <p:pic>
        <p:nvPicPr>
          <p:cNvPr id="5" name="图片 4"/>
          <p:cNvPicPr>
            <a:picLocks noChangeAspect="1"/>
          </p:cNvPicPr>
          <p:nvPr/>
        </p:nvPicPr>
        <p:blipFill>
          <a:blip r:embed="rId5"/>
          <a:stretch>
            <a:fillRect/>
          </a:stretch>
        </p:blipFill>
        <p:spPr>
          <a:xfrm>
            <a:off x="4084039" y="2160126"/>
            <a:ext cx="3826102" cy="1803465"/>
          </a:xfrm>
          <a:prstGeom prst="rect">
            <a:avLst/>
          </a:prstGeom>
        </p:spPr>
      </p:pic>
    </p:spTree>
    <p:extLst>
      <p:ext uri="{BB962C8B-B14F-4D97-AF65-F5344CB8AC3E}">
        <p14:creationId xmlns:p14="http://schemas.microsoft.com/office/powerpoint/2010/main" val="244401085"/>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677610"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项目检查</a:t>
            </a:r>
            <a:r>
              <a:rPr lang="en-US" altLang="zh-CN" sz="2800" b="1" spc="300" dirty="0" smtClean="0">
                <a:solidFill>
                  <a:schemeClr val="tx1">
                    <a:lumMod val="65000"/>
                    <a:lumOff val="35000"/>
                  </a:schemeClr>
                </a:solidFill>
                <a:latin typeface="+mn-ea"/>
                <a:ea typeface="+mn-ea"/>
              </a:rPr>
              <a:t>2</a:t>
            </a:r>
            <a:endParaRPr lang="zh-CN" altLang="en-US" sz="2800" b="1" spc="300" dirty="0">
              <a:solidFill>
                <a:schemeClr val="tx1">
                  <a:lumMod val="65000"/>
                  <a:lumOff val="35000"/>
                </a:schemeClr>
              </a:solidFill>
              <a:latin typeface="+mn-ea"/>
              <a:ea typeface="+mn-ea"/>
            </a:endParaRPr>
          </a:p>
        </p:txBody>
      </p:sp>
      <p:pic>
        <p:nvPicPr>
          <p:cNvPr id="2" name="图片 1"/>
          <p:cNvPicPr>
            <a:picLocks noChangeAspect="1"/>
          </p:cNvPicPr>
          <p:nvPr/>
        </p:nvPicPr>
        <p:blipFill>
          <a:blip r:embed="rId4"/>
          <a:stretch>
            <a:fillRect/>
          </a:stretch>
        </p:blipFill>
        <p:spPr>
          <a:xfrm>
            <a:off x="637890" y="2736174"/>
            <a:ext cx="7272606" cy="1962449"/>
          </a:xfrm>
          <a:prstGeom prst="rect">
            <a:avLst/>
          </a:prstGeom>
        </p:spPr>
      </p:pic>
      <p:pic>
        <p:nvPicPr>
          <p:cNvPr id="3" name="图片 2"/>
          <p:cNvPicPr>
            <a:picLocks noChangeAspect="1"/>
          </p:cNvPicPr>
          <p:nvPr/>
        </p:nvPicPr>
        <p:blipFill>
          <a:blip r:embed="rId5"/>
          <a:stretch>
            <a:fillRect/>
          </a:stretch>
        </p:blipFill>
        <p:spPr>
          <a:xfrm>
            <a:off x="604613" y="792012"/>
            <a:ext cx="6174179" cy="1593836"/>
          </a:xfrm>
          <a:prstGeom prst="rect">
            <a:avLst/>
          </a:prstGeom>
        </p:spPr>
      </p:pic>
    </p:spTree>
    <p:extLst>
      <p:ext uri="{BB962C8B-B14F-4D97-AF65-F5344CB8AC3E}">
        <p14:creationId xmlns:p14="http://schemas.microsoft.com/office/powerpoint/2010/main" val="716880943"/>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677610"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项目检查</a:t>
            </a:r>
            <a:r>
              <a:rPr lang="en-US" altLang="zh-CN" sz="2800" b="1" spc="300" dirty="0" smtClean="0">
                <a:solidFill>
                  <a:schemeClr val="tx1">
                    <a:lumMod val="65000"/>
                    <a:lumOff val="35000"/>
                  </a:schemeClr>
                </a:solidFill>
                <a:latin typeface="+mn-ea"/>
                <a:ea typeface="+mn-ea"/>
              </a:rPr>
              <a:t>3</a:t>
            </a:r>
            <a:endParaRPr lang="zh-CN" altLang="en-US" sz="2800" b="1" spc="300" dirty="0">
              <a:solidFill>
                <a:schemeClr val="tx1">
                  <a:lumMod val="65000"/>
                  <a:lumOff val="35000"/>
                </a:schemeClr>
              </a:solidFill>
              <a:latin typeface="+mn-ea"/>
              <a:ea typeface="+mn-ea"/>
            </a:endParaRPr>
          </a:p>
        </p:txBody>
      </p:sp>
      <p:pic>
        <p:nvPicPr>
          <p:cNvPr id="4" name="图片 3"/>
          <p:cNvPicPr>
            <a:picLocks noChangeAspect="1"/>
          </p:cNvPicPr>
          <p:nvPr/>
        </p:nvPicPr>
        <p:blipFill>
          <a:blip r:embed="rId4"/>
          <a:stretch>
            <a:fillRect/>
          </a:stretch>
        </p:blipFill>
        <p:spPr>
          <a:xfrm>
            <a:off x="612238" y="720006"/>
            <a:ext cx="7092779" cy="1408125"/>
          </a:xfrm>
          <a:prstGeom prst="rect">
            <a:avLst/>
          </a:prstGeom>
        </p:spPr>
      </p:pic>
      <p:pic>
        <p:nvPicPr>
          <p:cNvPr id="5" name="图片 4"/>
          <p:cNvPicPr>
            <a:picLocks noChangeAspect="1"/>
          </p:cNvPicPr>
          <p:nvPr/>
        </p:nvPicPr>
        <p:blipFill>
          <a:blip r:embed="rId5"/>
          <a:stretch>
            <a:fillRect/>
          </a:stretch>
        </p:blipFill>
        <p:spPr>
          <a:xfrm>
            <a:off x="641854" y="2304138"/>
            <a:ext cx="4728287" cy="2436547"/>
          </a:xfrm>
          <a:prstGeom prst="rect">
            <a:avLst/>
          </a:prstGeom>
        </p:spPr>
      </p:pic>
    </p:spTree>
    <p:extLst>
      <p:ext uri="{BB962C8B-B14F-4D97-AF65-F5344CB8AC3E}">
        <p14:creationId xmlns:p14="http://schemas.microsoft.com/office/powerpoint/2010/main" val="2049996823"/>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677610"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操作处理</a:t>
            </a:r>
            <a:r>
              <a:rPr lang="en-US" altLang="zh-CN" sz="2800" b="1" spc="300" dirty="0" smtClean="0">
                <a:solidFill>
                  <a:schemeClr val="tx1">
                    <a:lumMod val="65000"/>
                    <a:lumOff val="35000"/>
                  </a:schemeClr>
                </a:solidFill>
                <a:latin typeface="+mn-ea"/>
                <a:ea typeface="+mn-ea"/>
              </a:rPr>
              <a:t>1</a:t>
            </a:r>
            <a:endParaRPr lang="zh-CN" altLang="en-US" sz="2800" b="1" spc="300" dirty="0">
              <a:solidFill>
                <a:schemeClr val="tx1">
                  <a:lumMod val="65000"/>
                  <a:lumOff val="35000"/>
                </a:schemeClr>
              </a:solidFill>
              <a:latin typeface="+mn-ea"/>
              <a:ea typeface="+mn-ea"/>
            </a:endParaRPr>
          </a:p>
        </p:txBody>
      </p:sp>
      <p:pic>
        <p:nvPicPr>
          <p:cNvPr id="4" name="图片 3"/>
          <p:cNvPicPr>
            <a:picLocks noChangeAspect="1"/>
          </p:cNvPicPr>
          <p:nvPr/>
        </p:nvPicPr>
        <p:blipFill rotWithShape="1">
          <a:blip r:embed="rId4"/>
          <a:srcRect t="10818" r="6034"/>
          <a:stretch/>
        </p:blipFill>
        <p:spPr>
          <a:xfrm>
            <a:off x="540232" y="864017"/>
            <a:ext cx="7848654" cy="1076107"/>
          </a:xfrm>
          <a:prstGeom prst="rect">
            <a:avLst/>
          </a:prstGeom>
        </p:spPr>
      </p:pic>
      <p:pic>
        <p:nvPicPr>
          <p:cNvPr id="5" name="图片 4"/>
          <p:cNvPicPr>
            <a:picLocks noChangeAspect="1"/>
          </p:cNvPicPr>
          <p:nvPr/>
        </p:nvPicPr>
        <p:blipFill rotWithShape="1">
          <a:blip r:embed="rId5"/>
          <a:srcRect l="1253" t="27469"/>
          <a:stretch/>
        </p:blipFill>
        <p:spPr>
          <a:xfrm>
            <a:off x="540232" y="2376144"/>
            <a:ext cx="5675752" cy="1770457"/>
          </a:xfrm>
          <a:prstGeom prst="rect">
            <a:avLst/>
          </a:prstGeom>
        </p:spPr>
      </p:pic>
    </p:spTree>
    <p:extLst>
      <p:ext uri="{BB962C8B-B14F-4D97-AF65-F5344CB8AC3E}">
        <p14:creationId xmlns:p14="http://schemas.microsoft.com/office/powerpoint/2010/main" val="2882917343"/>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677610"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操作处理</a:t>
            </a:r>
            <a:r>
              <a:rPr lang="en-US" altLang="zh-CN" sz="2800" b="1" spc="300" dirty="0" smtClean="0">
                <a:solidFill>
                  <a:schemeClr val="tx1">
                    <a:lumMod val="65000"/>
                    <a:lumOff val="35000"/>
                  </a:schemeClr>
                </a:solidFill>
                <a:latin typeface="+mn-ea"/>
                <a:ea typeface="+mn-ea"/>
              </a:rPr>
              <a:t>2</a:t>
            </a:r>
            <a:endParaRPr lang="zh-CN" altLang="en-US" sz="2800" b="1" spc="300" dirty="0">
              <a:solidFill>
                <a:schemeClr val="tx1">
                  <a:lumMod val="65000"/>
                  <a:lumOff val="35000"/>
                </a:schemeClr>
              </a:solidFill>
              <a:latin typeface="+mn-ea"/>
              <a:ea typeface="+mn-ea"/>
            </a:endParaRPr>
          </a:p>
        </p:txBody>
      </p:sp>
      <p:pic>
        <p:nvPicPr>
          <p:cNvPr id="3" name="图片 2"/>
          <p:cNvPicPr>
            <a:picLocks noChangeAspect="1"/>
          </p:cNvPicPr>
          <p:nvPr/>
        </p:nvPicPr>
        <p:blipFill>
          <a:blip r:embed="rId4"/>
          <a:stretch>
            <a:fillRect/>
          </a:stretch>
        </p:blipFill>
        <p:spPr>
          <a:xfrm>
            <a:off x="4644574" y="2160126"/>
            <a:ext cx="3801243" cy="2580660"/>
          </a:xfrm>
          <a:prstGeom prst="rect">
            <a:avLst/>
          </a:prstGeom>
        </p:spPr>
      </p:pic>
      <p:pic>
        <p:nvPicPr>
          <p:cNvPr id="4" name="图片 3"/>
          <p:cNvPicPr>
            <a:picLocks noChangeAspect="1"/>
          </p:cNvPicPr>
          <p:nvPr/>
        </p:nvPicPr>
        <p:blipFill>
          <a:blip r:embed="rId5"/>
          <a:stretch>
            <a:fillRect/>
          </a:stretch>
        </p:blipFill>
        <p:spPr>
          <a:xfrm>
            <a:off x="684244" y="667177"/>
            <a:ext cx="6264522" cy="1992823"/>
          </a:xfrm>
          <a:prstGeom prst="rect">
            <a:avLst/>
          </a:prstGeom>
        </p:spPr>
      </p:pic>
    </p:spTree>
    <p:extLst>
      <p:ext uri="{BB962C8B-B14F-4D97-AF65-F5344CB8AC3E}">
        <p14:creationId xmlns:p14="http://schemas.microsoft.com/office/powerpoint/2010/main" val="1985260588"/>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1781257" cy="523220"/>
          </a:xfrm>
          <a:prstGeom prst="rect">
            <a:avLst/>
          </a:prstGeom>
          <a:noFill/>
        </p:spPr>
        <p:txBody>
          <a:bodyPr wrap="none" rtlCol="0">
            <a:spAutoFit/>
          </a:bodyPr>
          <a:lstStyle/>
          <a:p>
            <a:r>
              <a:rPr lang="zh-CN" altLang="en-US" sz="2800" b="1" spc="300" dirty="0" smtClean="0">
                <a:solidFill>
                  <a:schemeClr val="tx1">
                    <a:lumMod val="65000"/>
                    <a:lumOff val="35000"/>
                  </a:schemeClr>
                </a:solidFill>
                <a:latin typeface="+mn-ea"/>
                <a:ea typeface="+mn-ea"/>
              </a:rPr>
              <a:t>测试简介</a:t>
            </a:r>
            <a:endParaRPr lang="zh-CN" altLang="en-US" sz="2800" b="1" spc="300" dirty="0">
              <a:solidFill>
                <a:schemeClr val="tx1">
                  <a:lumMod val="65000"/>
                  <a:lumOff val="35000"/>
                </a:schemeClr>
              </a:solidFill>
              <a:latin typeface="+mn-ea"/>
              <a:ea typeface="+mn-ea"/>
            </a:endParaRPr>
          </a:p>
        </p:txBody>
      </p:sp>
      <p:sp>
        <p:nvSpPr>
          <p:cNvPr id="19" name="文本框 40"/>
          <p:cNvSpPr txBox="1"/>
          <p:nvPr/>
        </p:nvSpPr>
        <p:spPr>
          <a:xfrm>
            <a:off x="1044274" y="667178"/>
            <a:ext cx="7704642" cy="4146090"/>
          </a:xfrm>
          <a:prstGeom prst="rect">
            <a:avLst/>
          </a:prstGeom>
          <a:noFill/>
          <a:ln w="9525">
            <a:noFill/>
          </a:ln>
        </p:spPr>
        <p:txBody>
          <a:bodyPr wrap="square" lIns="67391" tIns="33696" rIns="67391" bIns="33696">
            <a:spAutoFit/>
          </a:bodyPr>
          <a:lstStyle/>
          <a:p>
            <a:pPr>
              <a:lnSpc>
                <a:spcPct val="200000"/>
              </a:lnSpc>
              <a:spcBef>
                <a:spcPts val="0"/>
              </a:spcBef>
            </a:pPr>
            <a:r>
              <a:rPr lang="zh-CN" altLang="en-US" sz="2000" b="1" noProof="1" smtClean="0">
                <a:solidFill>
                  <a:srgbClr val="17B59E"/>
                </a:solidFill>
                <a:latin typeface="+mn-ea"/>
                <a:cs typeface="+mn-ea"/>
                <a:sym typeface="Arial" panose="020B0604020202020204" pitchFamily="34" charset="0"/>
              </a:rPr>
              <a:t>测试的目的</a:t>
            </a:r>
            <a:endParaRPr lang="en-US" altLang="zh-CN" sz="2000" b="1" noProof="1" smtClean="0">
              <a:solidFill>
                <a:srgbClr val="17B59E"/>
              </a:solidFill>
              <a:latin typeface="+mn-ea"/>
              <a:cs typeface="+mn-ea"/>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ja-JP" altLang="en-US" sz="1050" dirty="0" smtClean="0">
                <a:latin typeface="宋体" panose="02010600030101010101" pitchFamily="2" charset="-122"/>
              </a:rPr>
              <a:t>确保</a:t>
            </a:r>
            <a:r>
              <a:rPr lang="ja-JP" altLang="en-US" sz="1050" dirty="0">
                <a:latin typeface="宋体" panose="02010600030101010101" pitchFamily="2" charset="-122"/>
              </a:rPr>
              <a:t>最终交给用户的产品的功能符合用户的需求，把尽可能多的问题在产品交给用户之前发现并改正</a:t>
            </a:r>
            <a:r>
              <a:rPr lang="ja-JP" altLang="en-US" sz="1050" dirty="0" smtClean="0">
                <a:latin typeface="宋体" panose="02010600030101010101" pitchFamily="2" charset="-122"/>
              </a:rPr>
              <a:t>。</a:t>
            </a:r>
            <a:endParaRPr lang="en-US" altLang="ja-JP" sz="1050" dirty="0" smtClean="0">
              <a:latin typeface="宋体" panose="02010600030101010101" pitchFamily="2" charset="-122"/>
            </a:endParaRPr>
          </a:p>
          <a:p>
            <a:pPr>
              <a:lnSpc>
                <a:spcPct val="200000"/>
              </a:lnSpc>
              <a:spcBef>
                <a:spcPts val="0"/>
              </a:spcBef>
            </a:pPr>
            <a:r>
              <a:rPr lang="zh-CN" altLang="en-US" sz="2000" b="1" noProof="1" smtClean="0">
                <a:solidFill>
                  <a:srgbClr val="17B59E"/>
                </a:solidFill>
                <a:latin typeface="+mn-ea"/>
                <a:ea typeface="+mn-ea"/>
                <a:cs typeface="+mn-ea"/>
                <a:sym typeface="Arial" panose="020B0604020202020204" pitchFamily="34" charset="0"/>
              </a:rPr>
              <a:t>测试人员的工作目标</a:t>
            </a:r>
            <a:endParaRPr lang="en-US" altLang="zh-CN" sz="2000" b="1" noProof="1">
              <a:solidFill>
                <a:srgbClr val="17B59E"/>
              </a:solidFill>
              <a:latin typeface="+mn-ea"/>
              <a:ea typeface="+mn-ea"/>
              <a:cs typeface="+mn-ea"/>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ja-JP" altLang="en-US" sz="1050" dirty="0" smtClean="0">
                <a:latin typeface="宋体" panose="02010600030101010101" pitchFamily="2" charset="-122"/>
              </a:rPr>
              <a:t>发现</a:t>
            </a:r>
            <a:r>
              <a:rPr lang="ja-JP" altLang="en-US" sz="1050" dirty="0">
                <a:latin typeface="宋体" panose="02010600030101010101" pitchFamily="2" charset="-122"/>
              </a:rPr>
              <a:t>软件</a:t>
            </a:r>
            <a:r>
              <a:rPr lang="ja-JP" altLang="en-US" sz="1050" dirty="0" smtClean="0">
                <a:latin typeface="宋体" panose="02010600030101010101" pitchFamily="2" charset="-122"/>
              </a:rPr>
              <a:t>缺陷</a:t>
            </a:r>
            <a:r>
              <a:rPr lang="zh-CN" altLang="en-US" sz="1050" dirty="0" smtClean="0">
                <a:latin typeface="宋体" panose="02010600030101010101" pitchFamily="2" charset="-122"/>
              </a:rPr>
              <a:t>、</a:t>
            </a:r>
            <a:r>
              <a:rPr lang="ja-JP" altLang="en-US" sz="1050" dirty="0" smtClean="0">
                <a:latin typeface="宋体" panose="02010600030101010101" pitchFamily="2" charset="-122"/>
              </a:rPr>
              <a:t>尽可能</a:t>
            </a:r>
            <a:r>
              <a:rPr lang="ja-JP" altLang="en-US" sz="1050" dirty="0">
                <a:latin typeface="宋体" panose="02010600030101010101" pitchFamily="2" charset="-122"/>
              </a:rPr>
              <a:t>早的找出软件</a:t>
            </a:r>
            <a:r>
              <a:rPr lang="ja-JP" altLang="en-US" sz="1050" dirty="0" smtClean="0">
                <a:latin typeface="宋体" panose="02010600030101010101" pitchFamily="2" charset="-122"/>
              </a:rPr>
              <a:t>缺陷</a:t>
            </a:r>
            <a:r>
              <a:rPr lang="zh-CN" altLang="en-US" sz="1050" dirty="0" smtClean="0">
                <a:latin typeface="宋体" panose="02010600030101010101" pitchFamily="2" charset="-122"/>
              </a:rPr>
              <a:t>、</a:t>
            </a:r>
            <a:r>
              <a:rPr lang="ja-JP" altLang="en-US" sz="1050" dirty="0" smtClean="0">
                <a:latin typeface="宋体" panose="02010600030101010101" pitchFamily="2" charset="-122"/>
              </a:rPr>
              <a:t>确保</a:t>
            </a:r>
            <a:r>
              <a:rPr lang="ja-JP" altLang="en-US" sz="1050" dirty="0">
                <a:latin typeface="宋体" panose="02010600030101010101" pitchFamily="2" charset="-122"/>
              </a:rPr>
              <a:t>找出的软件缺陷得以</a:t>
            </a:r>
            <a:r>
              <a:rPr lang="ja-JP" altLang="en-US" sz="1050" dirty="0" smtClean="0">
                <a:latin typeface="宋体" panose="02010600030101010101" pitchFamily="2" charset="-122"/>
              </a:rPr>
              <a:t>关闭</a:t>
            </a:r>
            <a:r>
              <a:rPr lang="zh-CN" altLang="en-US" sz="1050" dirty="0" smtClean="0">
                <a:latin typeface="宋体" panose="02010600030101010101" pitchFamily="2" charset="-122"/>
              </a:rPr>
              <a:t>。</a:t>
            </a:r>
            <a:endParaRPr lang="en-US" altLang="ja-JP" sz="1050" dirty="0" smtClean="0">
              <a:latin typeface="宋体" panose="02010600030101010101" pitchFamily="2" charset="-122"/>
            </a:endParaRPr>
          </a:p>
          <a:p>
            <a:pPr>
              <a:lnSpc>
                <a:spcPct val="200000"/>
              </a:lnSpc>
              <a:spcBef>
                <a:spcPts val="0"/>
              </a:spcBef>
            </a:pPr>
            <a:r>
              <a:rPr lang="zh-CN" altLang="en-US" sz="2000" b="1" noProof="1" smtClean="0">
                <a:solidFill>
                  <a:srgbClr val="17B59E"/>
                </a:solidFill>
                <a:latin typeface="宋体" panose="02010600030101010101" pitchFamily="2" charset="-122"/>
                <a:sym typeface="Arial" panose="020B0604020202020204" pitchFamily="34" charset="0"/>
              </a:rPr>
              <a:t>测试人员的测试手法</a:t>
            </a:r>
            <a:endParaRPr lang="en-US" altLang="zh-CN" sz="2000" b="1" noProof="1" smtClean="0">
              <a:solidFill>
                <a:srgbClr val="17B59E"/>
              </a:solidFill>
              <a:latin typeface="宋体" panose="02010600030101010101" pitchFamily="2" charset="-122"/>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zh-CN" altLang="en-US" sz="1050" noProof="1" smtClean="0">
                <a:latin typeface="宋体" panose="02010600030101010101" pitchFamily="2" charset="-122"/>
                <a:sym typeface="Arial" panose="020B0604020202020204" pitchFamily="34" charset="0"/>
              </a:rPr>
              <a:t>黑盒、白盒、灰盒、压力、性能等。补充手法：横展开遍历测试。</a:t>
            </a:r>
            <a:endParaRPr lang="en-US" altLang="zh-CN" sz="1050" noProof="1" smtClean="0">
              <a:latin typeface="宋体" panose="02010600030101010101" pitchFamily="2" charset="-122"/>
              <a:sym typeface="Arial" panose="020B0604020202020204" pitchFamily="34" charset="0"/>
            </a:endParaRPr>
          </a:p>
          <a:p>
            <a:pPr>
              <a:lnSpc>
                <a:spcPct val="200000"/>
              </a:lnSpc>
              <a:spcBef>
                <a:spcPts val="0"/>
              </a:spcBef>
            </a:pPr>
            <a:r>
              <a:rPr lang="zh-CN" altLang="en-US" sz="2000" b="1" noProof="1" smtClean="0">
                <a:solidFill>
                  <a:srgbClr val="17B59E"/>
                </a:solidFill>
                <a:latin typeface="宋体" panose="02010600030101010101" pitchFamily="2" charset="-122"/>
                <a:sym typeface="Arial" panose="020B0604020202020204" pitchFamily="34" charset="0"/>
              </a:rPr>
              <a:t>功能合格的标准</a:t>
            </a:r>
            <a:endParaRPr lang="en-US" altLang="zh-CN" sz="2000" b="1" noProof="1" smtClean="0">
              <a:solidFill>
                <a:srgbClr val="17B59E"/>
              </a:solidFill>
              <a:latin typeface="宋体" panose="02010600030101010101" pitchFamily="2" charset="-122"/>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zh-CN" altLang="en-US" sz="1050" noProof="1" smtClean="0">
                <a:latin typeface="宋体" panose="02010600030101010101" pitchFamily="2" charset="-122"/>
                <a:sym typeface="Arial" panose="020B0604020202020204" pitchFamily="34" charset="0"/>
              </a:rPr>
              <a:t>经得起所有可能的正常、非正常暴力手段的测试，最终页面显示、流程、后台数据登录等均正常，且页面有一定的美观度。</a:t>
            </a:r>
            <a:endParaRPr lang="en-US" altLang="zh-CN" sz="1050" noProof="1">
              <a:latin typeface="宋体" panose="02010600030101010101" pitchFamily="2" charset="-122"/>
              <a:sym typeface="Arial" panose="020B0604020202020204" pitchFamily="34" charset="0"/>
            </a:endParaRPr>
          </a:p>
          <a:p>
            <a:pPr>
              <a:lnSpc>
                <a:spcPct val="200000"/>
              </a:lnSpc>
              <a:spcBef>
                <a:spcPts val="0"/>
              </a:spcBef>
            </a:pPr>
            <a:endParaRPr lang="en-US" altLang="zh-CN" sz="1050" noProof="1">
              <a:latin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524174592"/>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7848623"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操作处理（争议型是否需要修改）</a:t>
            </a:r>
            <a:endParaRPr lang="zh-CN" altLang="en-US" sz="2800" b="1" spc="300" dirty="0">
              <a:solidFill>
                <a:schemeClr val="tx1">
                  <a:lumMod val="65000"/>
                  <a:lumOff val="35000"/>
                </a:schemeClr>
              </a:solidFill>
              <a:latin typeface="+mn-ea"/>
              <a:ea typeface="+mn-ea"/>
            </a:endParaRPr>
          </a:p>
        </p:txBody>
      </p:sp>
      <p:pic>
        <p:nvPicPr>
          <p:cNvPr id="5" name="图片 4"/>
          <p:cNvPicPr>
            <a:picLocks noChangeAspect="1"/>
          </p:cNvPicPr>
          <p:nvPr/>
        </p:nvPicPr>
        <p:blipFill>
          <a:blip r:embed="rId4"/>
          <a:stretch>
            <a:fillRect/>
          </a:stretch>
        </p:blipFill>
        <p:spPr>
          <a:xfrm>
            <a:off x="756251" y="695747"/>
            <a:ext cx="4672788" cy="2544470"/>
          </a:xfrm>
          <a:prstGeom prst="rect">
            <a:avLst/>
          </a:prstGeom>
        </p:spPr>
      </p:pic>
      <p:pic>
        <p:nvPicPr>
          <p:cNvPr id="8" name="图片 7"/>
          <p:cNvPicPr>
            <a:picLocks noChangeAspect="1"/>
          </p:cNvPicPr>
          <p:nvPr/>
        </p:nvPicPr>
        <p:blipFill>
          <a:blip r:embed="rId5"/>
          <a:stretch>
            <a:fillRect/>
          </a:stretch>
        </p:blipFill>
        <p:spPr>
          <a:xfrm>
            <a:off x="5508646" y="2304138"/>
            <a:ext cx="3078559" cy="2490462"/>
          </a:xfrm>
          <a:prstGeom prst="rect">
            <a:avLst/>
          </a:prstGeom>
        </p:spPr>
      </p:pic>
    </p:spTree>
    <p:extLst>
      <p:ext uri="{BB962C8B-B14F-4D97-AF65-F5344CB8AC3E}">
        <p14:creationId xmlns:p14="http://schemas.microsoft.com/office/powerpoint/2010/main" val="2412157811"/>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318537"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-DB</a:t>
            </a:r>
            <a:r>
              <a:rPr lang="zh-CN" altLang="en-US" sz="2800" b="1" spc="300" dirty="0" smtClean="0">
                <a:solidFill>
                  <a:schemeClr val="tx1">
                    <a:lumMod val="65000"/>
                    <a:lumOff val="35000"/>
                  </a:schemeClr>
                </a:solidFill>
                <a:latin typeface="+mn-ea"/>
                <a:ea typeface="+mn-ea"/>
              </a:rPr>
              <a:t>写入</a:t>
            </a:r>
            <a:r>
              <a:rPr lang="en-US" altLang="zh-CN" sz="2800" b="1" spc="300" dirty="0" smtClean="0">
                <a:solidFill>
                  <a:schemeClr val="tx1">
                    <a:lumMod val="65000"/>
                    <a:lumOff val="35000"/>
                  </a:schemeClr>
                </a:solidFill>
                <a:latin typeface="+mn-ea"/>
                <a:ea typeface="+mn-ea"/>
              </a:rPr>
              <a:t>1</a:t>
            </a:r>
            <a:endParaRPr lang="zh-CN" altLang="en-US" sz="2800" b="1" spc="300" dirty="0">
              <a:solidFill>
                <a:schemeClr val="tx1">
                  <a:lumMod val="65000"/>
                  <a:lumOff val="35000"/>
                </a:schemeClr>
              </a:solidFill>
              <a:latin typeface="+mn-ea"/>
              <a:ea typeface="+mn-ea"/>
            </a:endParaRPr>
          </a:p>
        </p:txBody>
      </p:sp>
      <p:pic>
        <p:nvPicPr>
          <p:cNvPr id="5" name="图片 4"/>
          <p:cNvPicPr>
            <a:picLocks noChangeAspect="1"/>
          </p:cNvPicPr>
          <p:nvPr/>
        </p:nvPicPr>
        <p:blipFill>
          <a:blip r:embed="rId4"/>
          <a:stretch>
            <a:fillRect/>
          </a:stretch>
        </p:blipFill>
        <p:spPr>
          <a:xfrm>
            <a:off x="684244" y="720006"/>
            <a:ext cx="7272606" cy="3755236"/>
          </a:xfrm>
          <a:prstGeom prst="rect">
            <a:avLst/>
          </a:prstGeom>
        </p:spPr>
      </p:pic>
    </p:spTree>
    <p:extLst>
      <p:ext uri="{BB962C8B-B14F-4D97-AF65-F5344CB8AC3E}">
        <p14:creationId xmlns:p14="http://schemas.microsoft.com/office/powerpoint/2010/main" val="1293505081"/>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318537"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-DB</a:t>
            </a:r>
            <a:r>
              <a:rPr lang="zh-CN" altLang="en-US" sz="2800" b="1" spc="300" dirty="0" smtClean="0">
                <a:solidFill>
                  <a:schemeClr val="tx1">
                    <a:lumMod val="65000"/>
                    <a:lumOff val="35000"/>
                  </a:schemeClr>
                </a:solidFill>
                <a:latin typeface="+mn-ea"/>
                <a:ea typeface="+mn-ea"/>
              </a:rPr>
              <a:t>写入</a:t>
            </a:r>
            <a:r>
              <a:rPr lang="en-US" altLang="zh-CN" sz="2800" b="1" spc="300" dirty="0" smtClean="0">
                <a:solidFill>
                  <a:schemeClr val="tx1">
                    <a:lumMod val="65000"/>
                    <a:lumOff val="35000"/>
                  </a:schemeClr>
                </a:solidFill>
                <a:latin typeface="+mn-ea"/>
                <a:ea typeface="+mn-ea"/>
              </a:rPr>
              <a:t>2</a:t>
            </a:r>
            <a:endParaRPr lang="zh-CN" altLang="en-US" sz="2800" b="1" spc="300" dirty="0">
              <a:solidFill>
                <a:schemeClr val="tx1">
                  <a:lumMod val="65000"/>
                  <a:lumOff val="35000"/>
                </a:schemeClr>
              </a:solidFill>
              <a:latin typeface="+mn-ea"/>
              <a:ea typeface="+mn-ea"/>
            </a:endParaRPr>
          </a:p>
        </p:txBody>
      </p:sp>
      <p:pic>
        <p:nvPicPr>
          <p:cNvPr id="2" name="图片 1"/>
          <p:cNvPicPr>
            <a:picLocks noChangeAspect="1"/>
          </p:cNvPicPr>
          <p:nvPr/>
        </p:nvPicPr>
        <p:blipFill>
          <a:blip r:embed="rId4"/>
          <a:stretch>
            <a:fillRect/>
          </a:stretch>
        </p:blipFill>
        <p:spPr>
          <a:xfrm>
            <a:off x="684244" y="802254"/>
            <a:ext cx="7674160" cy="3482392"/>
          </a:xfrm>
          <a:prstGeom prst="rect">
            <a:avLst/>
          </a:prstGeom>
        </p:spPr>
      </p:pic>
    </p:spTree>
    <p:extLst>
      <p:ext uri="{BB962C8B-B14F-4D97-AF65-F5344CB8AC3E}">
        <p14:creationId xmlns:p14="http://schemas.microsoft.com/office/powerpoint/2010/main" val="3701950467"/>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318537"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分析</a:t>
            </a:r>
            <a:r>
              <a:rPr lang="en-US" altLang="zh-CN" sz="2800" b="1" spc="300" dirty="0" smtClean="0">
                <a:solidFill>
                  <a:schemeClr val="tx1">
                    <a:lumMod val="65000"/>
                    <a:lumOff val="35000"/>
                  </a:schemeClr>
                </a:solidFill>
                <a:latin typeface="+mn-ea"/>
                <a:ea typeface="+mn-ea"/>
              </a:rPr>
              <a:t>-DB</a:t>
            </a:r>
            <a:r>
              <a:rPr lang="zh-CN" altLang="en-US" sz="2800" b="1" spc="300" dirty="0" smtClean="0">
                <a:solidFill>
                  <a:schemeClr val="tx1">
                    <a:lumMod val="65000"/>
                    <a:lumOff val="35000"/>
                  </a:schemeClr>
                </a:solidFill>
                <a:latin typeface="+mn-ea"/>
                <a:ea typeface="+mn-ea"/>
              </a:rPr>
              <a:t>写入</a:t>
            </a:r>
            <a:r>
              <a:rPr lang="en-US" altLang="zh-CN" sz="2800" b="1" spc="300" dirty="0" smtClean="0">
                <a:solidFill>
                  <a:schemeClr val="tx1">
                    <a:lumMod val="65000"/>
                    <a:lumOff val="35000"/>
                  </a:schemeClr>
                </a:solidFill>
                <a:latin typeface="+mn-ea"/>
                <a:ea typeface="+mn-ea"/>
              </a:rPr>
              <a:t>3</a:t>
            </a:r>
            <a:endParaRPr lang="zh-CN" altLang="en-US" sz="2800" b="1" spc="300" dirty="0">
              <a:solidFill>
                <a:schemeClr val="tx1">
                  <a:lumMod val="65000"/>
                  <a:lumOff val="35000"/>
                </a:schemeClr>
              </a:solidFill>
              <a:latin typeface="+mn-ea"/>
              <a:ea typeface="+mn-ea"/>
            </a:endParaRPr>
          </a:p>
        </p:txBody>
      </p:sp>
      <p:pic>
        <p:nvPicPr>
          <p:cNvPr id="3" name="图片 2"/>
          <p:cNvPicPr>
            <a:picLocks noChangeAspect="1"/>
          </p:cNvPicPr>
          <p:nvPr/>
        </p:nvPicPr>
        <p:blipFill>
          <a:blip r:embed="rId4"/>
          <a:stretch>
            <a:fillRect/>
          </a:stretch>
        </p:blipFill>
        <p:spPr>
          <a:xfrm>
            <a:off x="689638" y="667178"/>
            <a:ext cx="7086517" cy="3439890"/>
          </a:xfrm>
          <a:prstGeom prst="rect">
            <a:avLst/>
          </a:prstGeom>
        </p:spPr>
      </p:pic>
    </p:spTree>
    <p:extLst>
      <p:ext uri="{BB962C8B-B14F-4D97-AF65-F5344CB8AC3E}">
        <p14:creationId xmlns:p14="http://schemas.microsoft.com/office/powerpoint/2010/main" val="3901936684"/>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2440092" cy="523220"/>
          </a:xfrm>
          <a:prstGeom prst="rect">
            <a:avLst/>
          </a:prstGeom>
          <a:noFill/>
        </p:spPr>
        <p:txBody>
          <a:bodyPr wrap="none" rtlCol="0">
            <a:spAutoFit/>
          </a:bodyPr>
          <a:lstStyle/>
          <a:p>
            <a:r>
              <a:rPr lang="en-US" altLang="zh-CN" sz="2800" b="1" spc="300" dirty="0" smtClean="0">
                <a:solidFill>
                  <a:schemeClr val="tx1">
                    <a:lumMod val="65000"/>
                    <a:lumOff val="35000"/>
                  </a:schemeClr>
                </a:solidFill>
                <a:latin typeface="+mn-ea"/>
                <a:ea typeface="+mn-ea"/>
              </a:rPr>
              <a:t>BUG</a:t>
            </a:r>
            <a:r>
              <a:rPr lang="zh-CN" altLang="en-US" sz="2800" b="1" spc="300" dirty="0" smtClean="0">
                <a:solidFill>
                  <a:schemeClr val="tx1">
                    <a:lumMod val="65000"/>
                    <a:lumOff val="35000"/>
                  </a:schemeClr>
                </a:solidFill>
                <a:latin typeface="+mn-ea"/>
                <a:ea typeface="+mn-ea"/>
              </a:rPr>
              <a:t>实例分析</a:t>
            </a:r>
            <a:endParaRPr lang="zh-CN" altLang="en-US" sz="2800" b="1" spc="300" dirty="0">
              <a:solidFill>
                <a:schemeClr val="tx1">
                  <a:lumMod val="65000"/>
                  <a:lumOff val="35000"/>
                </a:schemeClr>
              </a:solidFill>
              <a:latin typeface="+mn-ea"/>
              <a:ea typeface="+mn-ea"/>
            </a:endParaRPr>
          </a:p>
        </p:txBody>
      </p:sp>
      <p:sp>
        <p:nvSpPr>
          <p:cNvPr id="6" name="椭圆 5"/>
          <p:cNvSpPr/>
          <p:nvPr/>
        </p:nvSpPr>
        <p:spPr>
          <a:xfrm>
            <a:off x="1620322" y="1080036"/>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1</a:t>
            </a:r>
            <a:endParaRPr lang="zh-CN" altLang="en-US" sz="2000" dirty="0">
              <a:latin typeface="印品黑体" panose="00000500000000000000" pitchFamily="2" charset="-122"/>
              <a:ea typeface="印品黑体" panose="00000500000000000000" pitchFamily="2" charset="-122"/>
            </a:endParaRPr>
          </a:p>
        </p:txBody>
      </p:sp>
      <p:sp>
        <p:nvSpPr>
          <p:cNvPr id="7" name="文本框 6"/>
          <p:cNvSpPr txBox="1"/>
          <p:nvPr/>
        </p:nvSpPr>
        <p:spPr>
          <a:xfrm>
            <a:off x="2196370" y="1128358"/>
            <a:ext cx="1694695" cy="369332"/>
          </a:xfrm>
          <a:prstGeom prst="rect">
            <a:avLst/>
          </a:prstGeom>
          <a:noFill/>
        </p:spPr>
        <p:txBody>
          <a:bodyPr wrap="none" rtlCol="0">
            <a:spAutoFit/>
          </a:bodyPr>
          <a:lstStyle/>
          <a:p>
            <a:r>
              <a:rPr lang="zh-CN" altLang="en-US" b="1" spc="300" dirty="0" smtClean="0">
                <a:solidFill>
                  <a:srgbClr val="17B59E"/>
                </a:solidFill>
                <a:latin typeface="+mn-ea"/>
                <a:ea typeface="+mn-ea"/>
              </a:rPr>
              <a:t>叶森组</a:t>
            </a:r>
            <a:r>
              <a:rPr lang="en-US" altLang="zh-CN" b="1" spc="300" dirty="0" smtClean="0">
                <a:solidFill>
                  <a:srgbClr val="17B59E"/>
                </a:solidFill>
                <a:latin typeface="+mn-ea"/>
                <a:ea typeface="+mn-ea"/>
              </a:rPr>
              <a:t>-</a:t>
            </a:r>
            <a:r>
              <a:rPr lang="zh-CN" altLang="en-US" b="1" spc="300" dirty="0" smtClean="0">
                <a:solidFill>
                  <a:srgbClr val="17B59E"/>
                </a:solidFill>
                <a:latin typeface="+mn-ea"/>
                <a:ea typeface="+mn-ea"/>
              </a:rPr>
              <a:t>张杰</a:t>
            </a:r>
            <a:endParaRPr lang="zh-CN" altLang="en-US" b="1" spc="300" dirty="0">
              <a:solidFill>
                <a:srgbClr val="17B59E"/>
              </a:solidFill>
              <a:latin typeface="+mn-ea"/>
              <a:ea typeface="+mn-ea"/>
            </a:endParaRPr>
          </a:p>
        </p:txBody>
      </p:sp>
      <p:sp>
        <p:nvSpPr>
          <p:cNvPr id="8" name="椭圆 7"/>
          <p:cNvSpPr/>
          <p:nvPr/>
        </p:nvSpPr>
        <p:spPr>
          <a:xfrm>
            <a:off x="1620322" y="1728090"/>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2</a:t>
            </a:r>
            <a:endParaRPr lang="zh-CN" altLang="en-US" sz="2000" dirty="0">
              <a:latin typeface="印品黑体" panose="00000500000000000000" pitchFamily="2" charset="-122"/>
              <a:ea typeface="印品黑体" panose="00000500000000000000" pitchFamily="2" charset="-122"/>
            </a:endParaRPr>
          </a:p>
        </p:txBody>
      </p:sp>
      <p:sp>
        <p:nvSpPr>
          <p:cNvPr id="9" name="文本框 8"/>
          <p:cNvSpPr txBox="1"/>
          <p:nvPr/>
        </p:nvSpPr>
        <p:spPr>
          <a:xfrm>
            <a:off x="2196370" y="1776412"/>
            <a:ext cx="2236510" cy="369332"/>
          </a:xfrm>
          <a:prstGeom prst="rect">
            <a:avLst/>
          </a:prstGeom>
          <a:noFill/>
        </p:spPr>
        <p:txBody>
          <a:bodyPr wrap="none" rtlCol="0">
            <a:spAutoFit/>
          </a:bodyPr>
          <a:lstStyle/>
          <a:p>
            <a:r>
              <a:rPr lang="zh-CN" altLang="en-US" b="1" spc="300" dirty="0" smtClean="0">
                <a:solidFill>
                  <a:srgbClr val="17B59E"/>
                </a:solidFill>
                <a:latin typeface="+mn-ea"/>
                <a:ea typeface="+mn-ea"/>
              </a:rPr>
              <a:t>解兆飞组</a:t>
            </a:r>
            <a:r>
              <a:rPr lang="en-US" altLang="zh-CN" b="1" spc="300" dirty="0" smtClean="0">
                <a:solidFill>
                  <a:srgbClr val="17B59E"/>
                </a:solidFill>
                <a:latin typeface="+mn-ea"/>
                <a:ea typeface="+mn-ea"/>
              </a:rPr>
              <a:t>-</a:t>
            </a:r>
            <a:r>
              <a:rPr lang="zh-CN" altLang="en-US" b="1" spc="300" dirty="0" smtClean="0">
                <a:solidFill>
                  <a:srgbClr val="17B59E"/>
                </a:solidFill>
                <a:latin typeface="+mn-ea"/>
                <a:ea typeface="+mn-ea"/>
              </a:rPr>
              <a:t>解兆飞</a:t>
            </a:r>
            <a:endParaRPr lang="zh-CN" altLang="en-US" b="1" spc="300" dirty="0">
              <a:solidFill>
                <a:srgbClr val="17B59E"/>
              </a:solidFill>
              <a:latin typeface="+mn-ea"/>
              <a:ea typeface="+mn-ea"/>
            </a:endParaRPr>
          </a:p>
        </p:txBody>
      </p:sp>
      <p:sp>
        <p:nvSpPr>
          <p:cNvPr id="10" name="椭圆 9"/>
          <p:cNvSpPr/>
          <p:nvPr/>
        </p:nvSpPr>
        <p:spPr>
          <a:xfrm>
            <a:off x="1620322" y="2376144"/>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3</a:t>
            </a:r>
            <a:endParaRPr lang="zh-CN" altLang="en-US" sz="2000" dirty="0">
              <a:latin typeface="印品黑体" panose="00000500000000000000" pitchFamily="2" charset="-122"/>
              <a:ea typeface="印品黑体" panose="00000500000000000000" pitchFamily="2" charset="-122"/>
            </a:endParaRPr>
          </a:p>
        </p:txBody>
      </p:sp>
      <p:sp>
        <p:nvSpPr>
          <p:cNvPr id="11" name="文本框 10"/>
          <p:cNvSpPr txBox="1"/>
          <p:nvPr/>
        </p:nvSpPr>
        <p:spPr>
          <a:xfrm>
            <a:off x="2196370" y="2424466"/>
            <a:ext cx="2236510" cy="369332"/>
          </a:xfrm>
          <a:prstGeom prst="rect">
            <a:avLst/>
          </a:prstGeom>
          <a:noFill/>
        </p:spPr>
        <p:txBody>
          <a:bodyPr wrap="none" rtlCol="0">
            <a:spAutoFit/>
          </a:bodyPr>
          <a:lstStyle/>
          <a:p>
            <a:r>
              <a:rPr lang="zh-CN" altLang="en-US" b="1" spc="300" dirty="0" smtClean="0">
                <a:solidFill>
                  <a:srgbClr val="17B59E"/>
                </a:solidFill>
                <a:latin typeface="+mn-ea"/>
                <a:ea typeface="+mn-ea"/>
              </a:rPr>
              <a:t>刘广伟组</a:t>
            </a:r>
            <a:r>
              <a:rPr lang="en-US" altLang="zh-CN" b="1" spc="300" dirty="0" smtClean="0">
                <a:solidFill>
                  <a:srgbClr val="17B59E"/>
                </a:solidFill>
                <a:latin typeface="+mn-ea"/>
                <a:ea typeface="+mn-ea"/>
              </a:rPr>
              <a:t>-</a:t>
            </a:r>
            <a:r>
              <a:rPr lang="zh-CN" altLang="en-US" b="1" spc="300" dirty="0" smtClean="0">
                <a:solidFill>
                  <a:srgbClr val="17B59E"/>
                </a:solidFill>
                <a:latin typeface="+mn-ea"/>
                <a:ea typeface="+mn-ea"/>
              </a:rPr>
              <a:t>林天华</a:t>
            </a:r>
            <a:endParaRPr lang="zh-CN" altLang="en-US" b="1" spc="300" dirty="0">
              <a:solidFill>
                <a:srgbClr val="17B59E"/>
              </a:solidFill>
              <a:latin typeface="+mn-ea"/>
              <a:ea typeface="+mn-ea"/>
            </a:endParaRPr>
          </a:p>
        </p:txBody>
      </p:sp>
      <p:sp>
        <p:nvSpPr>
          <p:cNvPr id="12" name="椭圆 11"/>
          <p:cNvSpPr/>
          <p:nvPr/>
        </p:nvSpPr>
        <p:spPr>
          <a:xfrm>
            <a:off x="1620322" y="3024198"/>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4</a:t>
            </a:r>
            <a:endParaRPr lang="zh-CN" altLang="en-US" sz="2000" dirty="0">
              <a:latin typeface="印品黑体" panose="00000500000000000000" pitchFamily="2" charset="-122"/>
              <a:ea typeface="印品黑体" panose="00000500000000000000" pitchFamily="2" charset="-122"/>
            </a:endParaRPr>
          </a:p>
        </p:txBody>
      </p:sp>
      <p:sp>
        <p:nvSpPr>
          <p:cNvPr id="13" name="文本框 12"/>
          <p:cNvSpPr txBox="1"/>
          <p:nvPr/>
        </p:nvSpPr>
        <p:spPr>
          <a:xfrm>
            <a:off x="2196370" y="3072520"/>
            <a:ext cx="1694695" cy="369332"/>
          </a:xfrm>
          <a:prstGeom prst="rect">
            <a:avLst/>
          </a:prstGeom>
          <a:noFill/>
        </p:spPr>
        <p:txBody>
          <a:bodyPr wrap="none" rtlCol="0">
            <a:spAutoFit/>
          </a:bodyPr>
          <a:lstStyle/>
          <a:p>
            <a:r>
              <a:rPr lang="zh-CN" altLang="en-US" b="1" spc="300" dirty="0" smtClean="0">
                <a:solidFill>
                  <a:srgbClr val="17B59E"/>
                </a:solidFill>
                <a:latin typeface="+mn-ea"/>
                <a:ea typeface="+mn-ea"/>
              </a:rPr>
              <a:t>张永平组</a:t>
            </a:r>
            <a:r>
              <a:rPr lang="en-US" altLang="zh-CN" b="1" spc="300" dirty="0" smtClean="0">
                <a:solidFill>
                  <a:srgbClr val="17B59E"/>
                </a:solidFill>
                <a:latin typeface="+mn-ea"/>
                <a:ea typeface="+mn-ea"/>
              </a:rPr>
              <a:t>-</a:t>
            </a:r>
            <a:r>
              <a:rPr lang="zh-CN" altLang="en-US" b="1" spc="300" dirty="0" smtClean="0">
                <a:solidFill>
                  <a:srgbClr val="17B59E"/>
                </a:solidFill>
                <a:latin typeface="+mn-ea"/>
                <a:ea typeface="+mn-ea"/>
              </a:rPr>
              <a:t>无</a:t>
            </a:r>
            <a:endParaRPr lang="zh-CN" altLang="en-US" b="1" spc="300" dirty="0">
              <a:solidFill>
                <a:srgbClr val="17B59E"/>
              </a:solidFill>
              <a:latin typeface="+mn-ea"/>
              <a:ea typeface="+mn-ea"/>
            </a:endParaRPr>
          </a:p>
        </p:txBody>
      </p:sp>
    </p:spTree>
    <p:extLst>
      <p:ext uri="{BB962C8B-B14F-4D97-AF65-F5344CB8AC3E}">
        <p14:creationId xmlns:p14="http://schemas.microsoft.com/office/powerpoint/2010/main" val="2419845364"/>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4076757" cy="523220"/>
          </a:xfrm>
          <a:prstGeom prst="rect">
            <a:avLst/>
          </a:prstGeom>
          <a:noFill/>
        </p:spPr>
        <p:txBody>
          <a:bodyPr wrap="none" rtlCol="0">
            <a:spAutoFit/>
          </a:bodyPr>
          <a:lstStyle/>
          <a:p>
            <a:r>
              <a:rPr lang="en-US" altLang="zh-CN" sz="2800" b="1" spc="300" dirty="0">
                <a:solidFill>
                  <a:schemeClr val="tx1">
                    <a:lumMod val="65000"/>
                    <a:lumOff val="35000"/>
                  </a:schemeClr>
                </a:solidFill>
                <a:latin typeface="+mn-ea"/>
              </a:rPr>
              <a:t>2021</a:t>
            </a:r>
            <a:r>
              <a:rPr lang="zh-CN" altLang="en-US" sz="2800" b="1" spc="300" dirty="0">
                <a:solidFill>
                  <a:schemeClr val="tx1">
                    <a:lumMod val="65000"/>
                    <a:lumOff val="35000"/>
                  </a:schemeClr>
                </a:solidFill>
                <a:latin typeface="+mn-ea"/>
              </a:rPr>
              <a:t>年测试</a:t>
            </a:r>
            <a:r>
              <a:rPr lang="en-US" altLang="zh-CN" sz="2800" b="1" spc="300" dirty="0">
                <a:solidFill>
                  <a:schemeClr val="tx1">
                    <a:lumMod val="65000"/>
                    <a:lumOff val="35000"/>
                  </a:schemeClr>
                </a:solidFill>
                <a:latin typeface="+mn-ea"/>
              </a:rPr>
              <a:t>/</a:t>
            </a:r>
            <a:r>
              <a:rPr lang="zh-CN" altLang="en-US" sz="2800" b="1" spc="300" dirty="0">
                <a:solidFill>
                  <a:schemeClr val="tx1">
                    <a:lumMod val="65000"/>
                    <a:lumOff val="35000"/>
                  </a:schemeClr>
                </a:solidFill>
                <a:latin typeface="+mn-ea"/>
              </a:rPr>
              <a:t>发布原则</a:t>
            </a:r>
          </a:p>
        </p:txBody>
      </p:sp>
      <p:graphicFrame>
        <p:nvGraphicFramePr>
          <p:cNvPr id="24" name="表格 23"/>
          <p:cNvGraphicFramePr>
            <a:graphicFrameLocks noGrp="1"/>
          </p:cNvGraphicFramePr>
          <p:nvPr>
            <p:extLst>
              <p:ext uri="{D42A27DB-BD31-4B8C-83A1-F6EECF244321}">
                <p14:modId xmlns:p14="http://schemas.microsoft.com/office/powerpoint/2010/main" val="175306597"/>
              </p:ext>
            </p:extLst>
          </p:nvPr>
        </p:nvGraphicFramePr>
        <p:xfrm>
          <a:off x="612238" y="673665"/>
          <a:ext cx="8208684" cy="4078677"/>
        </p:xfrm>
        <a:graphic>
          <a:graphicData uri="http://schemas.openxmlformats.org/drawingml/2006/table">
            <a:tbl>
              <a:tblPr>
                <a:tableStyleId>{5C22544A-7EE6-4342-B048-85BDC9FD1C3A}</a:tableStyleId>
              </a:tblPr>
              <a:tblGrid>
                <a:gridCol w="2448204"/>
                <a:gridCol w="3600300"/>
                <a:gridCol w="2160180"/>
              </a:tblGrid>
              <a:tr h="315719">
                <a:tc>
                  <a:txBody>
                    <a:bodyPr/>
                    <a:lstStyle/>
                    <a:p>
                      <a:pPr algn="ctr" fontAlgn="ctr"/>
                      <a:r>
                        <a:rPr lang="zh-CN" altLang="en-US" sz="1050" b="1" i="0" u="none" strike="noStrike" dirty="0" smtClean="0">
                          <a:solidFill>
                            <a:srgbClr val="000000"/>
                          </a:solidFill>
                          <a:effectLst/>
                          <a:latin typeface="+mn-ea"/>
                          <a:ea typeface="+mn-ea"/>
                        </a:rPr>
                        <a:t>原因</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i="0" u="none" strike="noStrike" dirty="0" smtClean="0">
                          <a:solidFill>
                            <a:srgbClr val="000000"/>
                          </a:solidFill>
                          <a:effectLst/>
                          <a:latin typeface="+mn-ea"/>
                          <a:ea typeface="+mn-ea"/>
                        </a:rPr>
                        <a:t>执行原则</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i="0" u="none" strike="noStrike" dirty="0" smtClean="0">
                          <a:solidFill>
                            <a:srgbClr val="000000"/>
                          </a:solidFill>
                          <a:effectLst/>
                          <a:latin typeface="+mn-ea"/>
                          <a:ea typeface="+mn-ea"/>
                        </a:rPr>
                        <a:t>备注</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r>
              <a:tr h="306670">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提高开发人员自测意识</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noProof="1" smtClean="0">
                          <a:latin typeface="+mn-ea"/>
                          <a:cs typeface="+mn-ea"/>
                          <a:sym typeface="Arial" panose="020B0604020202020204" pitchFamily="34" charset="0"/>
                        </a:rPr>
                        <a:t>测试人员不再提前在开发环境辅助验证功能</a:t>
                      </a:r>
                      <a:endParaRPr lang="zh-CN" altLang="en-US"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288024">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正式提测缺少备案记录</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dirty="0" smtClean="0">
                          <a:solidFill>
                            <a:srgbClr val="000000"/>
                          </a:solidFill>
                          <a:latin typeface="+mn-ea"/>
                        </a:rPr>
                        <a:t>所有提测功能以主管正式邮件、群里通知为准</a:t>
                      </a:r>
                      <a:endParaRPr lang="en-US" altLang="zh-CN" sz="1000" kern="1200" dirty="0" smtClean="0">
                        <a:solidFill>
                          <a:schemeClr val="dk1"/>
                        </a:solidFill>
                        <a:latin typeface="宋体" panose="02010600030101010101" pitchFamily="2" charset="-122"/>
                        <a:ea typeface="+mn-ea"/>
                        <a:cs typeface="+mn-cs"/>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288024">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问题提出位置需要统一</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b="0" i="0" u="none" strike="noStrike" dirty="0" smtClean="0">
                          <a:solidFill>
                            <a:srgbClr val="000000"/>
                          </a:solidFill>
                          <a:effectLst/>
                          <a:latin typeface="+mn-ea"/>
                          <a:ea typeface="+mn-ea"/>
                        </a:rPr>
                        <a:t>所有发现的问题全部记录到 </a:t>
                      </a:r>
                      <a:r>
                        <a:rPr lang="en-US" altLang="zh-CN" sz="1000" b="0" i="0" u="none" strike="noStrike" dirty="0" smtClean="0">
                          <a:solidFill>
                            <a:srgbClr val="000000"/>
                          </a:solidFill>
                          <a:effectLst/>
                          <a:latin typeface="+mn-ea"/>
                          <a:ea typeface="+mn-ea"/>
                        </a:rPr>
                        <a:t>Jira</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en-US" altLang="zh-CN" sz="1000" b="0" i="0" u="none" strike="noStrike" dirty="0" smtClean="0">
                        <a:solidFill>
                          <a:srgbClr val="000000"/>
                        </a:solidFill>
                        <a:effectLst/>
                        <a:latin typeface="+mn-ea"/>
                        <a:ea typeface="+mn-ea"/>
                      </a:endParaRPr>
                    </a:p>
                  </a:txBody>
                  <a:tcPr marL="7921" marR="7921" marT="7921" marB="0" anchor="ctr"/>
                </a:tc>
              </a:tr>
              <a:tr h="288024">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牵扯多个问题，无法及时关闭</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b="0" i="0" u="none" strike="noStrike" dirty="0" smtClean="0">
                          <a:solidFill>
                            <a:srgbClr val="000000"/>
                          </a:solidFill>
                          <a:effectLst/>
                          <a:latin typeface="+mn-ea"/>
                          <a:ea typeface="+mn-ea"/>
                        </a:rPr>
                        <a:t>一个问题一张缺陷票，禁止同一张票记录多个问题</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en-US" altLang="zh-CN" sz="1000" b="0" i="0" u="none" strike="noStrike" dirty="0" smtClean="0">
                        <a:solidFill>
                          <a:srgbClr val="000000"/>
                        </a:solidFill>
                        <a:effectLst/>
                        <a:latin typeface="+mn-ea"/>
                        <a:ea typeface="+mn-ea"/>
                      </a:endParaRPr>
                    </a:p>
                  </a:txBody>
                  <a:tcPr marL="7921" marR="7921" marT="7921" marB="0" anchor="ctr"/>
                </a:tc>
              </a:tr>
              <a:tr h="288024">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问题分配不清楚、后续统计有异议</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b="0" i="0" u="none" strike="noStrike" dirty="0" smtClean="0">
                          <a:solidFill>
                            <a:srgbClr val="000000"/>
                          </a:solidFill>
                          <a:effectLst/>
                          <a:latin typeface="+mn-ea"/>
                          <a:ea typeface="+mn-ea"/>
                        </a:rPr>
                        <a:t>所有缺陷票统一开给主管，由其分配</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en-US" altLang="zh-CN" sz="1000" b="0" i="0" u="none" strike="noStrike" dirty="0" smtClean="0">
                        <a:solidFill>
                          <a:srgbClr val="000000"/>
                        </a:solidFill>
                        <a:effectLst/>
                        <a:latin typeface="+mn-ea"/>
                        <a:ea typeface="+mn-ea"/>
                      </a:endParaRPr>
                    </a:p>
                  </a:txBody>
                  <a:tcPr marL="7921" marR="7921" marT="7921" marB="0" anchor="ctr"/>
                </a:tc>
              </a:tr>
              <a:tr h="432036">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虽然开发环境测试通过，但新部署环境配置等缺少</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b="0" i="0" u="none" strike="noStrike" dirty="0" smtClean="0">
                          <a:solidFill>
                            <a:srgbClr val="000000"/>
                          </a:solidFill>
                          <a:effectLst/>
                          <a:latin typeface="+mn-ea"/>
                          <a:ea typeface="+mn-ea"/>
                        </a:rPr>
                        <a:t>对于已解决问题，以测试环境测试通过为准，测试通过进行关票处理，否则重新激活</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en-US" altLang="zh-CN" sz="1000" b="0" i="0" u="none" strike="noStrike" dirty="0" smtClean="0">
                        <a:solidFill>
                          <a:srgbClr val="000000"/>
                        </a:solidFill>
                        <a:effectLst/>
                        <a:latin typeface="+mn-ea"/>
                        <a:ea typeface="+mn-ea"/>
                      </a:endParaRPr>
                    </a:p>
                  </a:txBody>
                  <a:tcPr marL="7921" marR="7921" marT="7921" marB="0" anchor="ctr"/>
                </a:tc>
              </a:tr>
              <a:tr h="432036">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对于拒绝问题，缺少原因</a:t>
                      </a:r>
                      <a:r>
                        <a:rPr lang="en-US" altLang="zh-CN" sz="1000" noProof="1" smtClean="0">
                          <a:latin typeface="+mn-ea"/>
                          <a:ea typeface="+mn-ea"/>
                          <a:cs typeface="+mn-ea"/>
                          <a:sym typeface="Arial" panose="020B0604020202020204" pitchFamily="34" charset="0"/>
                        </a:rPr>
                        <a:t>/</a:t>
                      </a:r>
                      <a:r>
                        <a:rPr lang="zh-CN" altLang="en-US" sz="1000" noProof="1" smtClean="0">
                          <a:latin typeface="+mn-ea"/>
                          <a:ea typeface="+mn-ea"/>
                          <a:cs typeface="+mn-ea"/>
                          <a:sym typeface="Arial" panose="020B0604020202020204" pitchFamily="34" charset="0"/>
                        </a:rPr>
                        <a:t>原因不明确</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b="0" i="0" u="none" strike="noStrike" dirty="0" smtClean="0">
                          <a:solidFill>
                            <a:srgbClr val="000000"/>
                          </a:solidFill>
                          <a:effectLst/>
                          <a:latin typeface="+mn-ea"/>
                          <a:ea typeface="+mn-ea"/>
                        </a:rPr>
                        <a:t>开发认为无需解决的问题，需在票中明确“原因”且测试人员在得到产品经理认可后方能关票</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禁止使用：设计如此、开发如此、不可能存在这种现象等含糊不明的说辞</a:t>
                      </a:r>
                      <a:endParaRPr lang="en-US" altLang="zh-CN" sz="1000" b="0" i="0" u="none" strike="noStrike" dirty="0" smtClean="0">
                        <a:solidFill>
                          <a:srgbClr val="000000"/>
                        </a:solidFill>
                        <a:effectLst/>
                        <a:latin typeface="+mn-ea"/>
                        <a:ea typeface="+mn-ea"/>
                      </a:endParaRPr>
                    </a:p>
                  </a:txBody>
                  <a:tcPr marL="7921" marR="7921" marT="7921" marB="0" anchor="ctr"/>
                </a:tc>
              </a:tr>
              <a:tr h="288024">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客观原因无法解决</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b="0" i="0" u="none" strike="noStrike" dirty="0" smtClean="0">
                          <a:solidFill>
                            <a:srgbClr val="000000"/>
                          </a:solidFill>
                          <a:effectLst/>
                          <a:latin typeface="+mn-ea"/>
                          <a:ea typeface="+mn-ea"/>
                        </a:rPr>
                        <a:t>对于暂无力解决的问题（浏览器问题、控件问题等），可暂停</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en-US" altLang="zh-CN" sz="1000" b="0" i="0" u="none" strike="noStrike" dirty="0" smtClean="0">
                        <a:solidFill>
                          <a:srgbClr val="000000"/>
                        </a:solidFill>
                        <a:effectLst/>
                        <a:latin typeface="+mn-ea"/>
                        <a:ea typeface="+mn-ea"/>
                      </a:endParaRPr>
                    </a:p>
                  </a:txBody>
                  <a:tcPr marL="7921" marR="7921" marT="7921" marB="0" anchor="ctr"/>
                </a:tc>
              </a:tr>
              <a:tr h="576048">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变更通知不到位、缺乏审核机制</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开发擅自变更，与原型差距较大，测试打回</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产品规划、计划会、回顾会等全公司透明化，走钉钉流程。所有变更需，明确理由、风险，最终投票确认结果。</a:t>
                      </a:r>
                      <a:endParaRPr lang="zh-CN" altLang="en-US" sz="1000" b="0" i="0" u="none" strike="noStrike" dirty="0">
                        <a:solidFill>
                          <a:srgbClr val="000000"/>
                        </a:solidFill>
                        <a:effectLst/>
                        <a:latin typeface="+mn-ea"/>
                        <a:ea typeface="+mn-ea"/>
                      </a:endParaRPr>
                    </a:p>
                  </a:txBody>
                  <a:tcPr marL="7921" marR="7921" marT="7921" marB="0" anchor="ctr"/>
                </a:tc>
              </a:tr>
              <a:tr h="576048">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功能发布缺少标准</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noProof="1" smtClean="0">
                          <a:latin typeface="+mn-ea"/>
                          <a:ea typeface="+mn-ea"/>
                          <a:cs typeface="+mn-ea"/>
                          <a:sym typeface="Arial" panose="020B0604020202020204" pitchFamily="34" charset="0"/>
                        </a:rPr>
                        <a:t>残留问题不影响主体流程，残留</a:t>
                      </a:r>
                      <a:r>
                        <a:rPr lang="en-US" altLang="zh-CN" sz="1000" noProof="1" smtClean="0">
                          <a:latin typeface="+mn-ea"/>
                          <a:ea typeface="+mn-ea"/>
                          <a:cs typeface="+mn-ea"/>
                          <a:sym typeface="Arial" panose="020B0604020202020204" pitchFamily="34" charset="0"/>
                        </a:rPr>
                        <a:t>BUG</a:t>
                      </a:r>
                      <a:r>
                        <a:rPr lang="zh-CN" altLang="en-US" sz="1000" noProof="1" smtClean="0">
                          <a:latin typeface="+mn-ea"/>
                          <a:ea typeface="+mn-ea"/>
                          <a:cs typeface="+mn-ea"/>
                          <a:sym typeface="Arial" panose="020B0604020202020204" pitchFamily="34" charset="0"/>
                        </a:rPr>
                        <a:t>率占比不超过总</a:t>
                      </a:r>
                      <a:r>
                        <a:rPr lang="en-US" altLang="zh-CN" sz="1000" noProof="1" smtClean="0">
                          <a:latin typeface="+mn-ea"/>
                          <a:ea typeface="+mn-ea"/>
                          <a:cs typeface="+mn-ea"/>
                          <a:sym typeface="Arial" panose="020B0604020202020204" pitchFamily="34" charset="0"/>
                        </a:rPr>
                        <a:t>BUG</a:t>
                      </a:r>
                      <a:r>
                        <a:rPr lang="zh-CN" altLang="en-US" sz="1000" noProof="1" smtClean="0">
                          <a:latin typeface="+mn-ea"/>
                          <a:ea typeface="+mn-ea"/>
                          <a:cs typeface="+mn-ea"/>
                          <a:sym typeface="Arial" panose="020B0604020202020204" pitchFamily="34" charset="0"/>
                        </a:rPr>
                        <a:t>数的</a:t>
                      </a:r>
                      <a:r>
                        <a:rPr lang="en-US" altLang="zh-CN" sz="1000" noProof="1" smtClean="0">
                          <a:latin typeface="+mn-ea"/>
                          <a:ea typeface="+mn-ea"/>
                          <a:cs typeface="+mn-ea"/>
                          <a:sym typeface="Arial" panose="020B0604020202020204" pitchFamily="34" charset="0"/>
                        </a:rPr>
                        <a:t>2%</a:t>
                      </a:r>
                      <a:endParaRPr lang="zh-CN" altLang="en-US"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残留问题需在下一个版本中解决，迟迟不解决的问题需要在票中备注合理原因，并更改状态为“延期处理”</a:t>
                      </a:r>
                      <a:endParaRPr lang="zh-CN" altLang="en-US" sz="1000" b="0" i="0" u="none" strike="noStrike" dirty="0">
                        <a:solidFill>
                          <a:srgbClr val="000000"/>
                        </a:solidFill>
                        <a:effectLst/>
                        <a:latin typeface="+mn-ea"/>
                        <a:ea typeface="+mn-ea"/>
                      </a:endParaRPr>
                    </a:p>
                  </a:txBody>
                  <a:tcPr marL="7921" marR="7921" marT="7921" marB="0" anchor="ctr"/>
                </a:tc>
              </a:tr>
            </a:tbl>
          </a:graphicData>
        </a:graphic>
      </p:graphicFrame>
    </p:spTree>
    <p:extLst>
      <p:ext uri="{BB962C8B-B14F-4D97-AF65-F5344CB8AC3E}">
        <p14:creationId xmlns:p14="http://schemas.microsoft.com/office/powerpoint/2010/main" val="662710610"/>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2628406" y="1410194"/>
            <a:ext cx="3897221" cy="1015663"/>
          </a:xfrm>
          <a:prstGeom prst="rect">
            <a:avLst/>
          </a:prstGeom>
          <a:noFill/>
        </p:spPr>
        <p:txBody>
          <a:bodyPr wrap="none" rtlCol="0">
            <a:spAutoFit/>
          </a:bodyPr>
          <a:lstStyle/>
          <a:p>
            <a:r>
              <a:rPr lang="zh-CN" altLang="en-US" sz="6000" b="1" spc="300" dirty="0" smtClean="0">
                <a:solidFill>
                  <a:schemeClr val="tx1">
                    <a:lumMod val="65000"/>
                    <a:lumOff val="35000"/>
                  </a:schemeClr>
                </a:solidFill>
                <a:latin typeface="+mn-ea"/>
                <a:ea typeface="+mn-ea"/>
              </a:rPr>
              <a:t>谢   谢！</a:t>
            </a:r>
            <a:endParaRPr lang="zh-CN" altLang="en-US" sz="6000" b="1" spc="300" dirty="0">
              <a:solidFill>
                <a:schemeClr val="tx1">
                  <a:lumMod val="65000"/>
                  <a:lumOff val="35000"/>
                </a:schemeClr>
              </a:solidFill>
              <a:latin typeface="+mn-ea"/>
              <a:ea typeface="+mn-ea"/>
            </a:endParaRPr>
          </a:p>
        </p:txBody>
      </p:sp>
    </p:spTree>
    <p:extLst>
      <p:ext uri="{BB962C8B-B14F-4D97-AF65-F5344CB8AC3E}">
        <p14:creationId xmlns:p14="http://schemas.microsoft.com/office/powerpoint/2010/main" val="2551772119"/>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2180405" cy="523220"/>
          </a:xfrm>
          <a:prstGeom prst="rect">
            <a:avLst/>
          </a:prstGeom>
          <a:noFill/>
        </p:spPr>
        <p:txBody>
          <a:bodyPr wrap="none" rtlCol="0">
            <a:spAutoFit/>
          </a:bodyPr>
          <a:lstStyle/>
          <a:p>
            <a:r>
              <a:rPr lang="zh-CN" altLang="en-US" sz="2800" b="1" spc="300" dirty="0" smtClean="0">
                <a:solidFill>
                  <a:schemeClr val="tx1">
                    <a:lumMod val="65000"/>
                    <a:lumOff val="35000"/>
                  </a:schemeClr>
                </a:solidFill>
                <a:latin typeface="+mn-ea"/>
                <a:ea typeface="+mn-ea"/>
              </a:rPr>
              <a:t>测试关注点</a:t>
            </a:r>
            <a:endParaRPr lang="zh-CN" altLang="en-US" sz="2800" b="1" spc="300" dirty="0">
              <a:solidFill>
                <a:schemeClr val="tx1">
                  <a:lumMod val="65000"/>
                  <a:lumOff val="35000"/>
                </a:schemeClr>
              </a:solidFill>
              <a:latin typeface="+mn-ea"/>
              <a:ea typeface="+mn-ea"/>
            </a:endParaRPr>
          </a:p>
        </p:txBody>
      </p:sp>
      <p:sp>
        <p:nvSpPr>
          <p:cNvPr id="6" name="椭圆 5"/>
          <p:cNvSpPr/>
          <p:nvPr/>
        </p:nvSpPr>
        <p:spPr>
          <a:xfrm>
            <a:off x="1620322" y="1080036"/>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1</a:t>
            </a:r>
            <a:endParaRPr lang="zh-CN" altLang="en-US" sz="2000" dirty="0">
              <a:latin typeface="印品黑体" panose="00000500000000000000" pitchFamily="2" charset="-122"/>
              <a:ea typeface="印品黑体" panose="00000500000000000000" pitchFamily="2" charset="-122"/>
            </a:endParaRPr>
          </a:p>
        </p:txBody>
      </p:sp>
      <p:sp>
        <p:nvSpPr>
          <p:cNvPr id="7" name="文本框 6"/>
          <p:cNvSpPr txBox="1"/>
          <p:nvPr/>
        </p:nvSpPr>
        <p:spPr>
          <a:xfrm>
            <a:off x="2196370" y="1128358"/>
            <a:ext cx="1261884" cy="369332"/>
          </a:xfrm>
          <a:prstGeom prst="rect">
            <a:avLst/>
          </a:prstGeom>
          <a:noFill/>
        </p:spPr>
        <p:txBody>
          <a:bodyPr wrap="none" rtlCol="0">
            <a:spAutoFit/>
          </a:bodyPr>
          <a:lstStyle/>
          <a:p>
            <a:r>
              <a:rPr lang="zh-CN" altLang="en-US" b="1" spc="300" dirty="0" smtClean="0">
                <a:solidFill>
                  <a:srgbClr val="17B59E"/>
                </a:solidFill>
                <a:latin typeface="+mn-ea"/>
                <a:ea typeface="+mn-ea"/>
              </a:rPr>
              <a:t>页面显示</a:t>
            </a:r>
            <a:endParaRPr lang="zh-CN" altLang="en-US" b="1" spc="300" dirty="0">
              <a:solidFill>
                <a:srgbClr val="17B59E"/>
              </a:solidFill>
              <a:latin typeface="+mn-ea"/>
              <a:ea typeface="+mn-ea"/>
            </a:endParaRPr>
          </a:p>
        </p:txBody>
      </p:sp>
      <p:sp>
        <p:nvSpPr>
          <p:cNvPr id="8" name="椭圆 7"/>
          <p:cNvSpPr/>
          <p:nvPr/>
        </p:nvSpPr>
        <p:spPr>
          <a:xfrm>
            <a:off x="1620322" y="1728090"/>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2</a:t>
            </a:r>
            <a:endParaRPr lang="zh-CN" altLang="en-US" sz="2000" dirty="0">
              <a:latin typeface="印品黑体" panose="00000500000000000000" pitchFamily="2" charset="-122"/>
              <a:ea typeface="印品黑体" panose="00000500000000000000" pitchFamily="2" charset="-122"/>
            </a:endParaRPr>
          </a:p>
        </p:txBody>
      </p:sp>
      <p:sp>
        <p:nvSpPr>
          <p:cNvPr id="9" name="文本框 8"/>
          <p:cNvSpPr txBox="1"/>
          <p:nvPr/>
        </p:nvSpPr>
        <p:spPr>
          <a:xfrm>
            <a:off x="2196370" y="1776412"/>
            <a:ext cx="1268296" cy="369332"/>
          </a:xfrm>
          <a:prstGeom prst="rect">
            <a:avLst/>
          </a:prstGeom>
          <a:noFill/>
        </p:spPr>
        <p:txBody>
          <a:bodyPr wrap="none" rtlCol="0">
            <a:spAutoFit/>
          </a:bodyPr>
          <a:lstStyle/>
          <a:p>
            <a:r>
              <a:rPr lang="zh-CN" altLang="en-US" b="1" spc="300" dirty="0" smtClean="0">
                <a:solidFill>
                  <a:srgbClr val="17B59E"/>
                </a:solidFill>
                <a:latin typeface="+mn-ea"/>
                <a:ea typeface="+mn-ea"/>
              </a:rPr>
              <a:t>项目检查</a:t>
            </a:r>
            <a:endParaRPr lang="zh-CN" altLang="en-US" b="1" spc="300" dirty="0">
              <a:solidFill>
                <a:srgbClr val="17B59E"/>
              </a:solidFill>
              <a:latin typeface="+mn-ea"/>
              <a:ea typeface="+mn-ea"/>
            </a:endParaRPr>
          </a:p>
        </p:txBody>
      </p:sp>
      <p:sp>
        <p:nvSpPr>
          <p:cNvPr id="10" name="椭圆 9"/>
          <p:cNvSpPr/>
          <p:nvPr/>
        </p:nvSpPr>
        <p:spPr>
          <a:xfrm>
            <a:off x="1620322" y="2376144"/>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3</a:t>
            </a:r>
            <a:endParaRPr lang="zh-CN" altLang="en-US" sz="2000" dirty="0">
              <a:latin typeface="印品黑体" panose="00000500000000000000" pitchFamily="2" charset="-122"/>
              <a:ea typeface="印品黑体" panose="00000500000000000000" pitchFamily="2" charset="-122"/>
            </a:endParaRPr>
          </a:p>
        </p:txBody>
      </p:sp>
      <p:sp>
        <p:nvSpPr>
          <p:cNvPr id="11" name="文本框 10"/>
          <p:cNvSpPr txBox="1"/>
          <p:nvPr/>
        </p:nvSpPr>
        <p:spPr>
          <a:xfrm>
            <a:off x="2196370" y="2424466"/>
            <a:ext cx="1268296" cy="369332"/>
          </a:xfrm>
          <a:prstGeom prst="rect">
            <a:avLst/>
          </a:prstGeom>
          <a:noFill/>
        </p:spPr>
        <p:txBody>
          <a:bodyPr wrap="none" rtlCol="0">
            <a:spAutoFit/>
          </a:bodyPr>
          <a:lstStyle/>
          <a:p>
            <a:r>
              <a:rPr lang="zh-CN" altLang="en-US" b="1" spc="300" dirty="0" smtClean="0">
                <a:solidFill>
                  <a:srgbClr val="17B59E"/>
                </a:solidFill>
                <a:latin typeface="+mn-ea"/>
                <a:ea typeface="+mn-ea"/>
              </a:rPr>
              <a:t>操作处理</a:t>
            </a:r>
            <a:endParaRPr lang="zh-CN" altLang="en-US" b="1" spc="300" dirty="0">
              <a:solidFill>
                <a:srgbClr val="17B59E"/>
              </a:solidFill>
              <a:latin typeface="+mn-ea"/>
              <a:ea typeface="+mn-ea"/>
            </a:endParaRPr>
          </a:p>
        </p:txBody>
      </p:sp>
      <p:sp>
        <p:nvSpPr>
          <p:cNvPr id="12" name="椭圆 11"/>
          <p:cNvSpPr/>
          <p:nvPr/>
        </p:nvSpPr>
        <p:spPr>
          <a:xfrm>
            <a:off x="1620322" y="3024198"/>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4</a:t>
            </a:r>
            <a:endParaRPr lang="zh-CN" altLang="en-US" sz="2000" dirty="0">
              <a:latin typeface="印品黑体" panose="00000500000000000000" pitchFamily="2" charset="-122"/>
              <a:ea typeface="印品黑体" panose="00000500000000000000" pitchFamily="2" charset="-122"/>
            </a:endParaRPr>
          </a:p>
        </p:txBody>
      </p:sp>
      <p:sp>
        <p:nvSpPr>
          <p:cNvPr id="13" name="文本框 12"/>
          <p:cNvSpPr txBox="1"/>
          <p:nvPr/>
        </p:nvSpPr>
        <p:spPr>
          <a:xfrm>
            <a:off x="2196370" y="3072520"/>
            <a:ext cx="1031051" cy="369332"/>
          </a:xfrm>
          <a:prstGeom prst="rect">
            <a:avLst/>
          </a:prstGeom>
          <a:noFill/>
        </p:spPr>
        <p:txBody>
          <a:bodyPr wrap="none" rtlCol="0">
            <a:spAutoFit/>
          </a:bodyPr>
          <a:lstStyle/>
          <a:p>
            <a:r>
              <a:rPr lang="en-US" altLang="zh-CN" b="1" spc="300" dirty="0" smtClean="0">
                <a:solidFill>
                  <a:srgbClr val="17B59E"/>
                </a:solidFill>
                <a:latin typeface="+mn-ea"/>
                <a:ea typeface="+mn-ea"/>
              </a:rPr>
              <a:t>DB</a:t>
            </a:r>
            <a:r>
              <a:rPr lang="zh-CN" altLang="en-US" b="1" spc="300" dirty="0" smtClean="0">
                <a:solidFill>
                  <a:srgbClr val="17B59E"/>
                </a:solidFill>
                <a:latin typeface="+mn-ea"/>
                <a:ea typeface="+mn-ea"/>
              </a:rPr>
              <a:t>写入</a:t>
            </a:r>
            <a:endParaRPr lang="zh-CN" altLang="en-US" b="1" spc="300" dirty="0">
              <a:solidFill>
                <a:srgbClr val="17B59E"/>
              </a:solidFill>
              <a:latin typeface="+mn-ea"/>
              <a:ea typeface="+mn-ea"/>
            </a:endParaRPr>
          </a:p>
        </p:txBody>
      </p:sp>
      <p:sp>
        <p:nvSpPr>
          <p:cNvPr id="14" name="椭圆 13"/>
          <p:cNvSpPr/>
          <p:nvPr/>
        </p:nvSpPr>
        <p:spPr>
          <a:xfrm>
            <a:off x="1620322" y="3672252"/>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印品黑体" panose="00000500000000000000" pitchFamily="2" charset="-122"/>
                <a:ea typeface="印品黑体" panose="00000500000000000000" pitchFamily="2" charset="-122"/>
              </a:rPr>
              <a:t>5</a:t>
            </a:r>
            <a:endParaRPr lang="zh-CN" altLang="en-US" sz="2000" dirty="0">
              <a:latin typeface="印品黑体" panose="00000500000000000000" pitchFamily="2" charset="-122"/>
              <a:ea typeface="印品黑体" panose="00000500000000000000" pitchFamily="2" charset="-122"/>
            </a:endParaRPr>
          </a:p>
        </p:txBody>
      </p:sp>
      <p:sp>
        <p:nvSpPr>
          <p:cNvPr id="15" name="文本框 14"/>
          <p:cNvSpPr txBox="1"/>
          <p:nvPr/>
        </p:nvSpPr>
        <p:spPr>
          <a:xfrm>
            <a:off x="2196370" y="3720574"/>
            <a:ext cx="726481" cy="369332"/>
          </a:xfrm>
          <a:prstGeom prst="rect">
            <a:avLst/>
          </a:prstGeom>
          <a:noFill/>
        </p:spPr>
        <p:txBody>
          <a:bodyPr wrap="none" rtlCol="0">
            <a:spAutoFit/>
          </a:bodyPr>
          <a:lstStyle/>
          <a:p>
            <a:r>
              <a:rPr lang="zh-CN" altLang="en-US" b="1" spc="300" dirty="0" smtClean="0">
                <a:solidFill>
                  <a:srgbClr val="17B59E"/>
                </a:solidFill>
                <a:latin typeface="+mn-ea"/>
                <a:ea typeface="+mn-ea"/>
              </a:rPr>
              <a:t>其它</a:t>
            </a:r>
            <a:endParaRPr lang="zh-CN" altLang="en-US" b="1" spc="300" dirty="0">
              <a:solidFill>
                <a:srgbClr val="17B59E"/>
              </a:solidFill>
              <a:latin typeface="+mn-ea"/>
              <a:ea typeface="+mn-ea"/>
            </a:endParaRPr>
          </a:p>
        </p:txBody>
      </p:sp>
    </p:spTree>
    <p:extLst>
      <p:ext uri="{BB962C8B-B14F-4D97-AF65-F5344CB8AC3E}">
        <p14:creationId xmlns:p14="http://schemas.microsoft.com/office/powerpoint/2010/main" val="2819431127"/>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6500"/>
                            </p:stCondLst>
                            <p:childTnLst>
                              <p:par>
                                <p:cTn id="59" presetID="42"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996607" cy="523220"/>
          </a:xfrm>
          <a:prstGeom prst="rect">
            <a:avLst/>
          </a:prstGeom>
          <a:noFill/>
        </p:spPr>
        <p:txBody>
          <a:bodyPr wrap="none" rtlCol="0">
            <a:spAutoFit/>
          </a:bodyPr>
          <a:lstStyle/>
          <a:p>
            <a:r>
              <a:rPr lang="zh-CN" altLang="en-US" sz="2800" b="1" spc="300" dirty="0" smtClean="0">
                <a:solidFill>
                  <a:schemeClr val="tx1">
                    <a:lumMod val="65000"/>
                    <a:lumOff val="35000"/>
                  </a:schemeClr>
                </a:solidFill>
                <a:latin typeface="+mn-ea"/>
                <a:ea typeface="+mn-ea"/>
              </a:rPr>
              <a:t>测试关注点</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页面显示</a:t>
            </a:r>
            <a:endParaRPr lang="zh-CN" altLang="en-US" sz="2800" b="1" spc="300" dirty="0">
              <a:solidFill>
                <a:schemeClr val="tx1">
                  <a:lumMod val="65000"/>
                  <a:lumOff val="35000"/>
                </a:schemeClr>
              </a:solidFill>
              <a:latin typeface="+mn-ea"/>
              <a:ea typeface="+mn-ea"/>
            </a:endParaRPr>
          </a:p>
        </p:txBody>
      </p:sp>
      <p:graphicFrame>
        <p:nvGraphicFramePr>
          <p:cNvPr id="24" name="表格 23"/>
          <p:cNvGraphicFramePr>
            <a:graphicFrameLocks noGrp="1"/>
          </p:cNvGraphicFramePr>
          <p:nvPr>
            <p:extLst>
              <p:ext uri="{D42A27DB-BD31-4B8C-83A1-F6EECF244321}">
                <p14:modId xmlns:p14="http://schemas.microsoft.com/office/powerpoint/2010/main" val="2213221793"/>
              </p:ext>
            </p:extLst>
          </p:nvPr>
        </p:nvGraphicFramePr>
        <p:xfrm>
          <a:off x="612238" y="673665"/>
          <a:ext cx="8208684" cy="4078680"/>
        </p:xfrm>
        <a:graphic>
          <a:graphicData uri="http://schemas.openxmlformats.org/drawingml/2006/table">
            <a:tbl>
              <a:tblPr>
                <a:tableStyleId>{5C22544A-7EE6-4342-B048-85BDC9FD1C3A}</a:tableStyleId>
              </a:tblPr>
              <a:tblGrid>
                <a:gridCol w="3096258"/>
                <a:gridCol w="2592216"/>
                <a:gridCol w="2520210"/>
              </a:tblGrid>
              <a:tr h="312859">
                <a:tc>
                  <a:txBody>
                    <a:bodyPr/>
                    <a:lstStyle/>
                    <a:p>
                      <a:pPr algn="ctr" fontAlgn="ctr"/>
                      <a:r>
                        <a:rPr lang="zh-CN" altLang="en-US" sz="1050" b="1" u="none" strike="noStrike" dirty="0">
                          <a:effectLst/>
                          <a:latin typeface="+mn-ea"/>
                          <a:ea typeface="+mn-ea"/>
                        </a:rPr>
                        <a:t>关注点</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合格要求</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备注</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r>
              <a:tr h="312859">
                <a:tc>
                  <a:txBody>
                    <a:bodyPr/>
                    <a:lstStyle/>
                    <a:p>
                      <a:pPr algn="l" fontAlgn="ctr"/>
                      <a:r>
                        <a:rPr lang="zh-CN" altLang="en-US" sz="1000" u="none" strike="noStrike" dirty="0">
                          <a:effectLst/>
                          <a:latin typeface="+mn-ea"/>
                          <a:ea typeface="+mn-ea"/>
                        </a:rPr>
                        <a:t>页面名称是否与原型一致</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以原型为基准</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　</a:t>
                      </a:r>
                      <a:endParaRPr lang="zh-CN" altLang="en-US" sz="1000" b="0" i="0" u="none" strike="noStrike" dirty="0">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dirty="0">
                          <a:effectLst/>
                          <a:latin typeface="+mn-ea"/>
                          <a:ea typeface="+mn-ea"/>
                        </a:rPr>
                        <a:t>项目名称是否与原型一致</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以原型为基准</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a:effectLst/>
                          <a:latin typeface="+mn-ea"/>
                          <a:ea typeface="+mn-ea"/>
                        </a:rPr>
                        <a:t>　</a:t>
                      </a:r>
                      <a:endParaRPr lang="zh-CN" altLang="en-US" sz="1000" b="0" i="0" u="none" strike="noStrike">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dirty="0">
                          <a:effectLst/>
                          <a:latin typeface="+mn-ea"/>
                          <a:ea typeface="+mn-ea"/>
                        </a:rPr>
                        <a:t>页面路径显示是否正确</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一级菜单</a:t>
                      </a:r>
                      <a:r>
                        <a:rPr lang="en-US" altLang="zh-CN" sz="1000" u="none" strike="noStrike" dirty="0">
                          <a:effectLst/>
                          <a:latin typeface="+mn-ea"/>
                          <a:ea typeface="+mn-ea"/>
                        </a:rPr>
                        <a:t>/</a:t>
                      </a:r>
                      <a:r>
                        <a:rPr lang="zh-CN" altLang="en-US" sz="1000" u="none" strike="noStrike" dirty="0">
                          <a:effectLst/>
                          <a:latin typeface="+mn-ea"/>
                          <a:ea typeface="+mn-ea"/>
                        </a:rPr>
                        <a:t>二级菜单</a:t>
                      </a:r>
                      <a:r>
                        <a:rPr lang="en-US" altLang="zh-CN" sz="1000" u="none" strike="noStrike" dirty="0">
                          <a:effectLst/>
                          <a:latin typeface="+mn-ea"/>
                          <a:ea typeface="+mn-ea"/>
                        </a:rPr>
                        <a:t>/…/</a:t>
                      </a:r>
                      <a:r>
                        <a:rPr lang="zh-CN" altLang="en-US" sz="1000" u="none" strike="noStrike" dirty="0">
                          <a:effectLst/>
                          <a:latin typeface="+mn-ea"/>
                          <a:ea typeface="+mn-ea"/>
                        </a:rPr>
                        <a:t>页面名称</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　</a:t>
                      </a:r>
                      <a:endParaRPr lang="zh-CN" altLang="en-US" sz="1000" b="0" i="0" u="none" strike="noStrike" dirty="0">
                        <a:solidFill>
                          <a:srgbClr val="000000"/>
                        </a:solidFill>
                        <a:effectLst/>
                        <a:latin typeface="+mn-ea"/>
                        <a:ea typeface="+mn-ea"/>
                      </a:endParaRPr>
                    </a:p>
                  </a:txBody>
                  <a:tcPr marL="7921" marR="7921" marT="7921" marB="0" anchor="ctr"/>
                </a:tc>
              </a:tr>
              <a:tr h="324372">
                <a:tc>
                  <a:txBody>
                    <a:bodyPr/>
                    <a:lstStyle/>
                    <a:p>
                      <a:pPr algn="l" fontAlgn="ctr"/>
                      <a:r>
                        <a:rPr lang="zh-CN" altLang="en-US" sz="1000" b="0" i="0" u="none" strike="noStrike" dirty="0" smtClean="0">
                          <a:solidFill>
                            <a:srgbClr val="000000"/>
                          </a:solidFill>
                          <a:effectLst/>
                          <a:latin typeface="+mn-ea"/>
                          <a:ea typeface="+mn-ea"/>
                        </a:rPr>
                        <a:t>别表有</a:t>
                      </a:r>
                      <a:r>
                        <a:rPr lang="en-US" altLang="zh-CN" sz="1000" b="0" i="0" u="none" strike="noStrike" dirty="0" smtClean="0">
                          <a:solidFill>
                            <a:srgbClr val="000000"/>
                          </a:solidFill>
                          <a:effectLst/>
                          <a:latin typeface="+mn-ea"/>
                          <a:ea typeface="+mn-ea"/>
                        </a:rPr>
                        <a:t>/</a:t>
                      </a:r>
                      <a:r>
                        <a:rPr lang="zh-CN" altLang="en-US" sz="1000" b="0" i="0" u="none" strike="noStrike" dirty="0" smtClean="0">
                          <a:solidFill>
                            <a:srgbClr val="000000"/>
                          </a:solidFill>
                          <a:effectLst/>
                          <a:latin typeface="+mn-ea"/>
                          <a:ea typeface="+mn-ea"/>
                        </a:rPr>
                        <a:t>无数据显示是否正确</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无数据时只显示列标题，且提示“暂无数据”</a:t>
                      </a:r>
                      <a:endParaRPr lang="en-US" altLang="zh-CN" sz="1000" b="0" i="0" u="none" strike="noStrike" dirty="0" smtClean="0">
                        <a:solidFill>
                          <a:srgbClr val="000000"/>
                        </a:solidFill>
                        <a:effectLst/>
                        <a:latin typeface="+mn-ea"/>
                        <a:ea typeface="+mn-ea"/>
                      </a:endParaRPr>
                    </a:p>
                    <a:p>
                      <a:pPr algn="l" fontAlgn="ctr"/>
                      <a:r>
                        <a:rPr lang="zh-CN" altLang="en-US" sz="1000" b="0" i="0" u="none" strike="noStrike" dirty="0" smtClean="0">
                          <a:solidFill>
                            <a:srgbClr val="000000"/>
                          </a:solidFill>
                          <a:effectLst/>
                          <a:latin typeface="+mn-ea"/>
                          <a:ea typeface="+mn-ea"/>
                        </a:rPr>
                        <a:t>有数据时，要有默认排序</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u="none" strike="noStrike" dirty="0" smtClean="0">
                          <a:effectLst/>
                          <a:latin typeface="+mn-ea"/>
                          <a:ea typeface="+mn-ea"/>
                        </a:rPr>
                        <a:t>一般默认按照</a:t>
                      </a:r>
                      <a:r>
                        <a:rPr lang="en-US" altLang="zh-CN" sz="1000" u="none" strike="noStrike" dirty="0" smtClean="0">
                          <a:effectLst/>
                          <a:latin typeface="+mn-ea"/>
                          <a:ea typeface="+mn-ea"/>
                        </a:rPr>
                        <a:t>xxx</a:t>
                      </a:r>
                      <a:r>
                        <a:rPr lang="zh-CN" altLang="en-US" sz="1000" u="none" strike="noStrike" dirty="0" smtClean="0">
                          <a:effectLst/>
                          <a:latin typeface="+mn-ea"/>
                          <a:ea typeface="+mn-ea"/>
                        </a:rPr>
                        <a:t>时间降序、或者</a:t>
                      </a:r>
                      <a:r>
                        <a:rPr lang="en-US" altLang="zh-CN" sz="1000" u="none" strike="noStrike" dirty="0" smtClean="0">
                          <a:effectLst/>
                          <a:latin typeface="+mn-ea"/>
                          <a:ea typeface="+mn-ea"/>
                        </a:rPr>
                        <a:t>ID</a:t>
                      </a:r>
                      <a:r>
                        <a:rPr lang="zh-CN" altLang="en-US" sz="1000" u="none" strike="noStrike" dirty="0" smtClean="0">
                          <a:effectLst/>
                          <a:latin typeface="+mn-ea"/>
                          <a:ea typeface="+mn-ea"/>
                        </a:rPr>
                        <a:t>降序显示</a:t>
                      </a:r>
                      <a:endParaRPr lang="zh-CN" altLang="en-US" sz="1000" b="0" i="0" u="none" strike="noStrike" dirty="0" smtClean="0">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dirty="0">
                          <a:effectLst/>
                          <a:latin typeface="+mn-ea"/>
                          <a:ea typeface="+mn-ea"/>
                        </a:rPr>
                        <a:t>满长度内容是否能正常显示</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能完全显示，不溢出边框</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可以采用省略方式显示，光标落入提示全部</a:t>
                      </a:r>
                      <a:endParaRPr lang="zh-CN" altLang="en-US" sz="1000" b="0" i="0" u="none" strike="noStrike" dirty="0">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dirty="0">
                          <a:effectLst/>
                          <a:latin typeface="+mn-ea"/>
                          <a:ea typeface="+mn-ea"/>
                        </a:rPr>
                        <a:t>特殊字符是否能正常显示</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能正常显示，不转译</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　</a:t>
                      </a:r>
                      <a:endParaRPr lang="zh-CN" altLang="en-US" sz="1000" b="0" i="0" u="none" strike="noStrike" dirty="0">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dirty="0">
                          <a:effectLst/>
                          <a:latin typeface="+mn-ea"/>
                          <a:ea typeface="+mn-ea"/>
                        </a:rPr>
                        <a:t>日期、金额、百分比、联系方式、单位等显示是否正确</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以原型为基准</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　</a:t>
                      </a:r>
                      <a:endParaRPr lang="zh-CN" altLang="en-US" sz="1000" b="0" i="0" u="none" strike="noStrike" dirty="0">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a:effectLst/>
                          <a:latin typeface="+mn-ea"/>
                          <a:ea typeface="+mn-ea"/>
                        </a:rPr>
                        <a:t>空内容时是否显示正确</a:t>
                      </a:r>
                      <a:endParaRPr lang="zh-CN" altLang="en-US" sz="1000" b="0" i="0" u="none" strike="noStrike">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空显示，不能显示成</a:t>
                      </a:r>
                      <a:r>
                        <a:rPr lang="en-US" altLang="zh-CN" sz="1000" u="none" strike="noStrike" dirty="0">
                          <a:effectLst/>
                          <a:latin typeface="+mn-ea"/>
                          <a:ea typeface="+mn-ea"/>
                        </a:rPr>
                        <a:t>null</a:t>
                      </a:r>
                      <a:endParaRPr lang="en-US" altLang="zh-CN"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　</a:t>
                      </a:r>
                      <a:endParaRPr lang="zh-CN" altLang="en-US" sz="1000" b="0" i="0" u="none" strike="noStrike" dirty="0">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a:effectLst/>
                          <a:latin typeface="+mn-ea"/>
                          <a:ea typeface="+mn-ea"/>
                        </a:rPr>
                        <a:t>检索、翻页、报错提示等显示是否否统一</a:t>
                      </a:r>
                      <a:endParaRPr lang="zh-CN" altLang="en-US" sz="1000" b="0" i="0" u="none" strike="noStrike">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模块内统一标准</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　</a:t>
                      </a:r>
                      <a:endParaRPr lang="zh-CN" altLang="en-US" sz="1000" b="0" i="0" u="none" strike="noStrike" dirty="0">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a:effectLst/>
                          <a:latin typeface="+mn-ea"/>
                          <a:ea typeface="+mn-ea"/>
                        </a:rPr>
                        <a:t>必填项目是否用*提示，或加粗、红字显示</a:t>
                      </a:r>
                      <a:endParaRPr lang="zh-CN" altLang="en-US" sz="1000" b="0" i="0" u="none" strike="noStrike">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以原型为基准</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　</a:t>
                      </a:r>
                      <a:endParaRPr lang="zh-CN" altLang="en-US" sz="1000" b="0" i="0" u="none" strike="noStrike" dirty="0">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a:effectLst/>
                          <a:latin typeface="+mn-ea"/>
                          <a:ea typeface="+mn-ea"/>
                        </a:rPr>
                        <a:t>下拉选项是否有默认排序</a:t>
                      </a:r>
                      <a:endParaRPr lang="zh-CN" altLang="en-US" sz="1000" b="0" i="0" u="none" strike="noStrike">
                        <a:solidFill>
                          <a:srgbClr val="000000"/>
                        </a:solidFill>
                        <a:effectLst/>
                        <a:latin typeface="+mn-ea"/>
                        <a:ea typeface="+mn-ea"/>
                      </a:endParaRPr>
                    </a:p>
                  </a:txBody>
                  <a:tcPr marL="7921" marR="7921" marT="7921" marB="0" anchor="ctr"/>
                </a:tc>
                <a:tc>
                  <a:txBody>
                    <a:bodyPr/>
                    <a:lstStyle/>
                    <a:p>
                      <a:pPr algn="l" fontAlgn="ctr"/>
                      <a:r>
                        <a:rPr lang="zh-CN" altLang="en-US" sz="1000" u="none" strike="noStrike">
                          <a:effectLst/>
                          <a:latin typeface="+mn-ea"/>
                          <a:ea typeface="+mn-ea"/>
                        </a:rPr>
                        <a:t>要有默认排序</a:t>
                      </a:r>
                      <a:endParaRPr lang="zh-CN" altLang="en-US" sz="1000" b="0" i="0" u="none" strike="noStrike">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　</a:t>
                      </a:r>
                      <a:endParaRPr lang="zh-CN" altLang="en-US" sz="1000" b="0" i="0" u="none" strike="noStrike" dirty="0">
                        <a:solidFill>
                          <a:srgbClr val="000000"/>
                        </a:solidFill>
                        <a:effectLst/>
                        <a:latin typeface="+mn-ea"/>
                        <a:ea typeface="+mn-ea"/>
                      </a:endParaRPr>
                    </a:p>
                  </a:txBody>
                  <a:tcPr marL="7921" marR="7921" marT="7921" marB="0" anchor="ctr"/>
                </a:tc>
              </a:tr>
              <a:tr h="312859">
                <a:tc>
                  <a:txBody>
                    <a:bodyPr/>
                    <a:lstStyle/>
                    <a:p>
                      <a:pPr algn="l" fontAlgn="ctr"/>
                      <a:r>
                        <a:rPr lang="zh-CN" altLang="en-US" sz="1000" u="none" strike="noStrike" dirty="0">
                          <a:effectLst/>
                          <a:latin typeface="+mn-ea"/>
                          <a:ea typeface="+mn-ea"/>
                        </a:rPr>
                        <a:t>不同分辨率页面显示是否正常，</a:t>
                      </a:r>
                      <a:r>
                        <a:rPr lang="zh-CN" altLang="en-US" sz="1000" u="none" strike="noStrike" dirty="0" smtClean="0">
                          <a:effectLst/>
                          <a:latin typeface="+mn-ea"/>
                          <a:ea typeface="+mn-ea"/>
                        </a:rPr>
                        <a:t>视图是否</a:t>
                      </a:r>
                      <a:r>
                        <a:rPr lang="zh-CN" altLang="en-US" sz="1000" u="none" strike="noStrike" dirty="0">
                          <a:effectLst/>
                          <a:latin typeface="+mn-ea"/>
                          <a:ea typeface="+mn-ea"/>
                        </a:rPr>
                        <a:t>溢出边框</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u="none" strike="noStrike">
                          <a:effectLst/>
                          <a:latin typeface="+mn-ea"/>
                          <a:ea typeface="+mn-ea"/>
                        </a:rPr>
                        <a:t>文字不重叠、不溢出边框</a:t>
                      </a:r>
                      <a:endParaRPr lang="zh-CN" altLang="en-US" sz="1000" b="0" i="0" u="none" strike="noStrike">
                        <a:solidFill>
                          <a:srgbClr val="000000"/>
                        </a:solidFill>
                        <a:effectLst/>
                        <a:latin typeface="+mn-ea"/>
                        <a:ea typeface="+mn-ea"/>
                      </a:endParaRPr>
                    </a:p>
                  </a:txBody>
                  <a:tcPr marL="7921" marR="7921" marT="7921" marB="0" anchor="ctr"/>
                </a:tc>
                <a:tc>
                  <a:txBody>
                    <a:bodyPr/>
                    <a:lstStyle/>
                    <a:p>
                      <a:pPr algn="l" fontAlgn="ctr"/>
                      <a:r>
                        <a:rPr lang="zh-CN" altLang="en-US" sz="1000" u="none" strike="noStrike" dirty="0">
                          <a:effectLst/>
                          <a:latin typeface="+mn-ea"/>
                          <a:ea typeface="+mn-ea"/>
                        </a:rPr>
                        <a:t>可设计之初定义支持的几种常用分辨率</a:t>
                      </a:r>
                      <a:endParaRPr lang="zh-CN" altLang="en-US" sz="1000" b="0" i="0" u="none" strike="noStrike" dirty="0">
                        <a:solidFill>
                          <a:srgbClr val="000000"/>
                        </a:solidFill>
                        <a:effectLst/>
                        <a:latin typeface="+mn-ea"/>
                        <a:ea typeface="+mn-ea"/>
                      </a:endParaRPr>
                    </a:p>
                  </a:txBody>
                  <a:tcPr marL="7921" marR="7921" marT="7921" marB="0"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4395755" cy="523220"/>
          </a:xfrm>
          <a:prstGeom prst="rect">
            <a:avLst/>
          </a:prstGeom>
          <a:noFill/>
        </p:spPr>
        <p:txBody>
          <a:bodyPr wrap="none" rtlCol="0">
            <a:spAutoFit/>
          </a:bodyPr>
          <a:lstStyle/>
          <a:p>
            <a:r>
              <a:rPr lang="zh-CN" altLang="en-US" sz="2800" b="1" spc="300" dirty="0" smtClean="0">
                <a:solidFill>
                  <a:schemeClr val="tx1">
                    <a:lumMod val="65000"/>
                    <a:lumOff val="35000"/>
                  </a:schemeClr>
                </a:solidFill>
                <a:latin typeface="+mn-ea"/>
                <a:ea typeface="+mn-ea"/>
              </a:rPr>
              <a:t>测试中关注点</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项目检查</a:t>
            </a:r>
            <a:endParaRPr lang="zh-CN" altLang="en-US" sz="2800" b="1" spc="300" dirty="0">
              <a:solidFill>
                <a:schemeClr val="tx1">
                  <a:lumMod val="65000"/>
                  <a:lumOff val="35000"/>
                </a:schemeClr>
              </a:solidFill>
              <a:latin typeface="+mn-ea"/>
              <a:ea typeface="+mn-ea"/>
            </a:endParaRPr>
          </a:p>
        </p:txBody>
      </p:sp>
      <p:graphicFrame>
        <p:nvGraphicFramePr>
          <p:cNvPr id="24" name="表格 23"/>
          <p:cNvGraphicFramePr>
            <a:graphicFrameLocks noGrp="1"/>
          </p:cNvGraphicFramePr>
          <p:nvPr>
            <p:extLst>
              <p:ext uri="{D42A27DB-BD31-4B8C-83A1-F6EECF244321}">
                <p14:modId xmlns:p14="http://schemas.microsoft.com/office/powerpoint/2010/main" val="2710628593"/>
              </p:ext>
            </p:extLst>
          </p:nvPr>
        </p:nvGraphicFramePr>
        <p:xfrm>
          <a:off x="612238" y="673665"/>
          <a:ext cx="8208684" cy="3873738"/>
        </p:xfrm>
        <a:graphic>
          <a:graphicData uri="http://schemas.openxmlformats.org/drawingml/2006/table">
            <a:tbl>
              <a:tblPr>
                <a:tableStyleId>{5C22544A-7EE6-4342-B048-85BDC9FD1C3A}</a:tableStyleId>
              </a:tblPr>
              <a:tblGrid>
                <a:gridCol w="3096258"/>
                <a:gridCol w="2592216"/>
                <a:gridCol w="2520210"/>
              </a:tblGrid>
              <a:tr h="315719">
                <a:tc>
                  <a:txBody>
                    <a:bodyPr/>
                    <a:lstStyle/>
                    <a:p>
                      <a:pPr algn="ctr" fontAlgn="ctr"/>
                      <a:r>
                        <a:rPr lang="zh-CN" altLang="en-US" sz="1050" b="1" u="none" strike="noStrike" dirty="0">
                          <a:effectLst/>
                          <a:latin typeface="+mn-ea"/>
                          <a:ea typeface="+mn-ea"/>
                        </a:rPr>
                        <a:t>关注点</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合格要求</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备注</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必填项是否做了必填</a:t>
                      </a:r>
                      <a:r>
                        <a:rPr lang="en-US" altLang="zh-CN" sz="1000" noProof="1" smtClean="0">
                          <a:latin typeface="+mn-ea"/>
                          <a:ea typeface="+mn-ea"/>
                          <a:cs typeface="+mn-ea"/>
                          <a:sym typeface="Arial" panose="020B0604020202020204" pitchFamily="34" charset="0"/>
                        </a:rPr>
                        <a:t>check</a:t>
                      </a: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以设计为准，报错提示显示在项目下方</a:t>
                      </a:r>
                    </a:p>
                  </a:txBody>
                  <a:tcPr marL="7921" marR="7921" marT="7921" marB="0" anchor="ctr"/>
                </a:tc>
                <a:tc>
                  <a:txBody>
                    <a:bodyPr/>
                    <a:lstStyle/>
                    <a:p>
                      <a:pPr algn="l" fontAlgn="ctr"/>
                      <a:r>
                        <a:rPr lang="zh-CN" altLang="en-US" sz="1000" b="0" i="0" u="none" strike="noStrike" smtClean="0">
                          <a:solidFill>
                            <a:srgbClr val="000000"/>
                          </a:solidFill>
                          <a:effectLst/>
                          <a:latin typeface="+mn-ea"/>
                          <a:ea typeface="+mn-ea"/>
                        </a:rPr>
                        <a:t>设计之初要明确</a:t>
                      </a: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可输入项是否做了长度、属性</a:t>
                      </a:r>
                      <a:r>
                        <a:rPr lang="en-US" altLang="zh-CN" sz="1000" noProof="1" smtClean="0">
                          <a:latin typeface="+mn-ea"/>
                          <a:ea typeface="+mn-ea"/>
                          <a:cs typeface="+mn-ea"/>
                          <a:sym typeface="Arial" panose="020B0604020202020204" pitchFamily="34" charset="0"/>
                        </a:rPr>
                        <a:t>check</a:t>
                      </a: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smtClean="0">
                          <a:solidFill>
                            <a:srgbClr val="000000"/>
                          </a:solidFill>
                          <a:effectLst/>
                          <a:latin typeface="+mn-ea"/>
                          <a:ea typeface="+mn-ea"/>
                        </a:rPr>
                        <a:t>以设计为准，报错提示显示在项目下方</a:t>
                      </a:r>
                      <a:endParaRPr lang="zh-CN" altLang="en-US"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设计之初要明确</a:t>
                      </a:r>
                      <a:endParaRPr lang="zh-CN" altLang="en-US" sz="1000" b="0" i="0" u="none" strike="noStrike" dirty="0">
                        <a:solidFill>
                          <a:srgbClr val="000000"/>
                        </a:solidFill>
                        <a:effectLst/>
                        <a:latin typeface="+mn-ea"/>
                        <a:ea typeface="+mn-ea"/>
                      </a:endParaRPr>
                    </a:p>
                  </a:txBody>
                  <a:tcPr marL="7921" marR="7921" marT="7921" marB="0" anchor="ctr"/>
                </a:tc>
              </a:tr>
              <a:tr h="611310">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金额、日期、邮件、</a:t>
                      </a:r>
                      <a:r>
                        <a:rPr lang="en-US" altLang="zh-CN" sz="1000" noProof="1" smtClean="0">
                          <a:latin typeface="+mn-ea"/>
                          <a:ea typeface="+mn-ea"/>
                          <a:cs typeface="+mn-ea"/>
                          <a:sym typeface="Arial" panose="020B0604020202020204" pitchFamily="34" charset="0"/>
                        </a:rPr>
                        <a:t>IP</a:t>
                      </a:r>
                      <a:r>
                        <a:rPr lang="zh-CN" altLang="en-US" sz="1000" noProof="1" smtClean="0">
                          <a:latin typeface="+mn-ea"/>
                          <a:ea typeface="+mn-ea"/>
                          <a:cs typeface="+mn-ea"/>
                          <a:sym typeface="Arial" panose="020B0604020202020204" pitchFamily="34" charset="0"/>
                        </a:rPr>
                        <a:t>、联系方式等是否做了格式</a:t>
                      </a:r>
                      <a:r>
                        <a:rPr lang="en-US" altLang="zh-CN" sz="1000" noProof="1" smtClean="0">
                          <a:latin typeface="+mn-ea"/>
                          <a:ea typeface="+mn-ea"/>
                          <a:cs typeface="+mn-ea"/>
                          <a:sym typeface="Arial" panose="020B0604020202020204" pitchFamily="34" charset="0"/>
                        </a:rPr>
                        <a:t>check</a:t>
                      </a: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以设计为准，报错提示显示在项目下方</a:t>
                      </a: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设计之初要明确，页面最好给出样例、提示。</a:t>
                      </a:r>
                      <a:endParaRPr lang="en-US" altLang="zh-CN" sz="1000" b="0" i="0" u="none" strike="noStrike" dirty="0" smtClean="0">
                        <a:solidFill>
                          <a:srgbClr val="000000"/>
                        </a:solidFill>
                        <a:effectLst/>
                        <a:latin typeface="+mn-ea"/>
                        <a:ea typeface="+mn-ea"/>
                      </a:endParaRPr>
                    </a:p>
                    <a:p>
                      <a:pPr algn="l" fontAlgn="ctr"/>
                      <a:r>
                        <a:rPr lang="zh-CN" altLang="en-US" sz="1000" b="0" i="0" u="none" strike="noStrike" dirty="0" smtClean="0">
                          <a:solidFill>
                            <a:srgbClr val="000000"/>
                          </a:solidFill>
                          <a:effectLst/>
                          <a:latin typeface="+mn-ea"/>
                          <a:ea typeface="+mn-ea"/>
                        </a:rPr>
                        <a:t>对于年月值的范围，要注意闰年、平年、大小约等</a:t>
                      </a:r>
                      <a:endParaRPr lang="zh-CN" altLang="en-US" sz="1000" b="0" i="0" u="none" strike="noStrike" dirty="0">
                        <a:solidFill>
                          <a:srgbClr val="000000"/>
                        </a:solidFill>
                        <a:effectLst/>
                        <a:latin typeface="+mn-ea"/>
                        <a:ea typeface="+mn-ea"/>
                      </a:endParaRPr>
                    </a:p>
                  </a:txBody>
                  <a:tcPr marL="7921" marR="7921" marT="7921" marB="0" anchor="ctr"/>
                </a:tc>
              </a:tr>
              <a:tr h="439603">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业务校验是否正确（比如用户名唯一、邮箱唯一、开始时间不能大于结束时间等）</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以设计为准，报错提示方式模块内统一</a:t>
                      </a: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设计之初要明确</a:t>
                      </a:r>
                      <a:endParaRPr lang="zh-CN" altLang="en-US" sz="1000" b="0" i="0" u="none" strike="noStrike" dirty="0">
                        <a:solidFill>
                          <a:srgbClr val="000000"/>
                        </a:solidFill>
                        <a:effectLst/>
                        <a:latin typeface="+mn-ea"/>
                        <a:ea typeface="+mn-ea"/>
                      </a:endParaRPr>
                    </a:p>
                  </a:txBody>
                  <a:tcPr marL="7921" marR="7921" marT="7921" marB="0" anchor="ctr"/>
                </a:tc>
              </a:tr>
              <a:tr h="483914">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附件上传是否给与提示、做了文件大小、格式、个数、</a:t>
                      </a:r>
                      <a:r>
                        <a:rPr lang="en-US" altLang="zh-CN" sz="1000" noProof="1" smtClean="0">
                          <a:latin typeface="+mn-ea"/>
                          <a:ea typeface="+mn-ea"/>
                          <a:cs typeface="+mn-ea"/>
                          <a:sym typeface="Arial" panose="020B0604020202020204" pitchFamily="34" charset="0"/>
                        </a:rPr>
                        <a:t>l</a:t>
                      </a:r>
                      <a:r>
                        <a:rPr lang="zh-CN" altLang="en-US" sz="1000" noProof="1" smtClean="0">
                          <a:latin typeface="+mn-ea"/>
                          <a:ea typeface="+mn-ea"/>
                          <a:cs typeface="+mn-ea"/>
                          <a:sym typeface="Arial" panose="020B0604020202020204" pitchFamily="34" charset="0"/>
                        </a:rPr>
                        <a:t>类型、不存在等校验</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以设计为准，报错提示方式模块内统一</a:t>
                      </a: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设计之初要明确，页面最好给出样例、提示</a:t>
                      </a:r>
                    </a:p>
                  </a:txBody>
                  <a:tcPr marL="7921" marR="7921" marT="7921" marB="0" anchor="ctr"/>
                </a:tc>
              </a:tr>
              <a:tr h="444597">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下拉选项内容显示是否正确、是否支持多选</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编辑页面一般不含有</a:t>
                      </a:r>
                      <a:r>
                        <a:rPr lang="zh-CN" altLang="en-US" sz="1000" noProof="1" smtClean="0">
                          <a:latin typeface="+mn-ea"/>
                          <a:cs typeface="+mn-ea"/>
                          <a:sym typeface="Arial" panose="020B0604020202020204" pitchFamily="34" charset="0"/>
                        </a:rPr>
                        <a:t>删除、禁用记录，检索条件可包含；多选最大限制合格</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设计之初要明确</a:t>
                      </a: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algn="l" fontAlgn="ctr"/>
                      <a:r>
                        <a:rPr lang="zh-CN" altLang="en-US" sz="1000" b="0" i="0" u="none" strike="noStrike" dirty="0" smtClean="0">
                          <a:solidFill>
                            <a:srgbClr val="000000"/>
                          </a:solidFill>
                          <a:effectLst/>
                          <a:latin typeface="+mn-ea"/>
                          <a:ea typeface="+mn-ea"/>
                        </a:rPr>
                        <a:t>按钮二重押下页面</a:t>
                      </a:r>
                      <a:r>
                        <a:rPr lang="en-US" altLang="zh-CN" sz="1000" b="0" i="0" u="none" strike="noStrike" dirty="0" smtClean="0">
                          <a:solidFill>
                            <a:srgbClr val="000000"/>
                          </a:solidFill>
                          <a:effectLst/>
                          <a:latin typeface="+mn-ea"/>
                          <a:ea typeface="+mn-ea"/>
                        </a:rPr>
                        <a:t>/</a:t>
                      </a:r>
                      <a:r>
                        <a:rPr lang="zh-CN" altLang="en-US" sz="1000" b="0" i="0" u="none" strike="noStrike" dirty="0" smtClean="0">
                          <a:solidFill>
                            <a:srgbClr val="000000"/>
                          </a:solidFill>
                          <a:effectLst/>
                          <a:latin typeface="+mn-ea"/>
                          <a:ea typeface="+mn-ea"/>
                        </a:rPr>
                        <a:t>提示显示是否正确</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以第一次押下为主，不重复显示页面</a:t>
                      </a:r>
                      <a:r>
                        <a:rPr lang="en-US" altLang="zh-CN" sz="1000" b="0" i="0" u="none" strike="noStrike" dirty="0" smtClean="0">
                          <a:solidFill>
                            <a:srgbClr val="000000"/>
                          </a:solidFill>
                          <a:effectLst/>
                          <a:latin typeface="+mn-ea"/>
                          <a:ea typeface="+mn-ea"/>
                        </a:rPr>
                        <a:t>/</a:t>
                      </a:r>
                      <a:r>
                        <a:rPr lang="zh-CN" altLang="en-US" sz="1000" b="0" i="0" u="none" strike="noStrike" dirty="0" smtClean="0">
                          <a:solidFill>
                            <a:srgbClr val="000000"/>
                          </a:solidFill>
                          <a:effectLst/>
                          <a:latin typeface="+mn-ea"/>
                          <a:ea typeface="+mn-ea"/>
                        </a:rPr>
                        <a:t>提示</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多用户同时操作同一记录是否做了排查</a:t>
                      </a:r>
                      <a:r>
                        <a:rPr lang="en-US" altLang="zh-CN" sz="1000" b="0" i="0" u="none" strike="noStrike" dirty="0" smtClean="0">
                          <a:solidFill>
                            <a:srgbClr val="000000"/>
                          </a:solidFill>
                          <a:effectLst/>
                          <a:latin typeface="+mn-ea"/>
                          <a:ea typeface="+mn-ea"/>
                        </a:rPr>
                        <a:t>check</a:t>
                      </a:r>
                      <a:endParaRPr lang="zh-CN" altLang="en-US"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更新、删除、启停需要实现排查校验，明确报错原因</a:t>
                      </a:r>
                      <a:endParaRPr lang="zh-CN" altLang="en-US" sz="1000" b="0" i="0" u="none" strike="noStrike" dirty="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en-US" altLang="zh-CN" sz="1000" b="0" i="0" u="none" strike="noStrike" dirty="0" smtClean="0">
                          <a:solidFill>
                            <a:srgbClr val="000000"/>
                          </a:solidFill>
                          <a:effectLst/>
                          <a:latin typeface="+mn-ea"/>
                          <a:ea typeface="+mn-ea"/>
                        </a:rPr>
                        <a:t>DB</a:t>
                      </a:r>
                      <a:r>
                        <a:rPr lang="zh-CN" altLang="en-US" sz="1000" b="0" i="0" u="none" strike="noStrike" dirty="0" smtClean="0">
                          <a:solidFill>
                            <a:srgbClr val="000000"/>
                          </a:solidFill>
                          <a:effectLst/>
                          <a:latin typeface="+mn-ea"/>
                          <a:ea typeface="+mn-ea"/>
                        </a:rPr>
                        <a:t>连接异常</a:t>
                      </a: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报错提示明确</a:t>
                      </a: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bl>
          </a:graphicData>
        </a:graphic>
      </p:graphicFrame>
    </p:spTree>
    <p:extLst>
      <p:ext uri="{BB962C8B-B14F-4D97-AF65-F5344CB8AC3E}">
        <p14:creationId xmlns:p14="http://schemas.microsoft.com/office/powerpoint/2010/main" val="3803150047"/>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4216219" cy="523220"/>
          </a:xfrm>
          <a:prstGeom prst="rect">
            <a:avLst/>
          </a:prstGeom>
          <a:noFill/>
        </p:spPr>
        <p:txBody>
          <a:bodyPr wrap="none" rtlCol="0">
            <a:spAutoFit/>
          </a:bodyPr>
          <a:lstStyle/>
          <a:p>
            <a:r>
              <a:rPr lang="zh-CN" altLang="en-US" sz="2800" b="1" spc="300" dirty="0" smtClean="0">
                <a:solidFill>
                  <a:schemeClr val="tx1">
                    <a:lumMod val="65000"/>
                    <a:lumOff val="35000"/>
                  </a:schemeClr>
                </a:solidFill>
                <a:latin typeface="+mn-ea"/>
                <a:ea typeface="+mn-ea"/>
              </a:rPr>
              <a:t>测试关注点</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操作处理</a:t>
            </a:r>
            <a:r>
              <a:rPr lang="en-US" altLang="zh-CN" sz="2800" b="1" spc="300" dirty="0" smtClean="0">
                <a:solidFill>
                  <a:schemeClr val="tx1">
                    <a:lumMod val="65000"/>
                    <a:lumOff val="35000"/>
                  </a:schemeClr>
                </a:solidFill>
                <a:latin typeface="+mn-ea"/>
                <a:ea typeface="+mn-ea"/>
              </a:rPr>
              <a:t>1</a:t>
            </a:r>
            <a:endParaRPr lang="zh-CN" altLang="en-US" sz="2800" b="1" spc="300" dirty="0">
              <a:solidFill>
                <a:schemeClr val="tx1">
                  <a:lumMod val="65000"/>
                  <a:lumOff val="35000"/>
                </a:schemeClr>
              </a:solidFill>
              <a:latin typeface="+mn-ea"/>
              <a:ea typeface="+mn-ea"/>
            </a:endParaRPr>
          </a:p>
        </p:txBody>
      </p:sp>
      <p:graphicFrame>
        <p:nvGraphicFramePr>
          <p:cNvPr id="24" name="表格 23"/>
          <p:cNvGraphicFramePr>
            <a:graphicFrameLocks noGrp="1"/>
          </p:cNvGraphicFramePr>
          <p:nvPr>
            <p:extLst>
              <p:ext uri="{D42A27DB-BD31-4B8C-83A1-F6EECF244321}">
                <p14:modId xmlns:p14="http://schemas.microsoft.com/office/powerpoint/2010/main" val="733372491"/>
              </p:ext>
            </p:extLst>
          </p:nvPr>
        </p:nvGraphicFramePr>
        <p:xfrm>
          <a:off x="612238" y="673665"/>
          <a:ext cx="8208684" cy="4109210"/>
        </p:xfrm>
        <a:graphic>
          <a:graphicData uri="http://schemas.openxmlformats.org/drawingml/2006/table">
            <a:tbl>
              <a:tblPr>
                <a:tableStyleId>{5C22544A-7EE6-4342-B048-85BDC9FD1C3A}</a:tableStyleId>
              </a:tblPr>
              <a:tblGrid>
                <a:gridCol w="1512126"/>
                <a:gridCol w="4176348"/>
                <a:gridCol w="2520210"/>
              </a:tblGrid>
              <a:tr h="315719">
                <a:tc>
                  <a:txBody>
                    <a:bodyPr/>
                    <a:lstStyle/>
                    <a:p>
                      <a:pPr algn="ctr" fontAlgn="ctr"/>
                      <a:r>
                        <a:rPr lang="zh-CN" altLang="en-US" sz="1050" b="1" u="none" strike="noStrike" dirty="0">
                          <a:effectLst/>
                          <a:latin typeface="+mn-ea"/>
                          <a:ea typeface="+mn-ea"/>
                        </a:rPr>
                        <a:t>关注点</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合格要求</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备注</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r>
              <a:tr h="954724">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新增、修改操作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以原型为基准：</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页面正常显示、内容显示正确</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所有按钮能正常操作</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特殊字符能正常登录（无需属性校验时）</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满长度输入能正常登录</a:t>
                      </a:r>
                    </a:p>
                  </a:txBody>
                  <a:tcPr marL="7921" marR="7921" marT="7921" marB="0" anchor="ctr"/>
                </a:tc>
                <a:tc rowSpan="2">
                  <a:txBody>
                    <a:bodyPr/>
                    <a:lstStyle/>
                    <a:p>
                      <a:pPr algn="l" fontAlgn="ctr"/>
                      <a:r>
                        <a:rPr lang="zh-CN" altLang="en-US" sz="1000" b="0" i="0" u="none" strike="noStrike" dirty="0" smtClean="0">
                          <a:solidFill>
                            <a:srgbClr val="000000"/>
                          </a:solidFill>
                          <a:effectLst/>
                          <a:latin typeface="+mn-ea"/>
                          <a:ea typeface="+mn-ea"/>
                        </a:rPr>
                        <a:t>若是跳转方式显示，需要保证跳转前后列表显示不变（检索条件、检索记录）</a:t>
                      </a:r>
                      <a:endParaRPr lang="zh-CN" altLang="en-US" sz="1000" b="0" i="0" u="none" strike="noStrike" dirty="0">
                        <a:solidFill>
                          <a:srgbClr val="000000"/>
                        </a:solidFill>
                        <a:effectLst/>
                        <a:latin typeface="+mn-ea"/>
                        <a:ea typeface="+mn-ea"/>
                      </a:endParaRPr>
                    </a:p>
                  </a:txBody>
                  <a:tcPr marL="7921" marR="7921" marT="7921" marB="0" anchor="ctr"/>
                </a:tc>
              </a:tr>
              <a:tr h="720060">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查看操作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以原型为基准：</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页面正常显示、内容显示正确</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所有按钮能正常操作</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特殊字符、满长度、换行均能正常显示</a:t>
                      </a:r>
                      <a:endParaRPr lang="en-US" altLang="zh-CN" sz="1000" b="0" i="0" u="none" strike="noStrike" dirty="0" smtClean="0">
                        <a:solidFill>
                          <a:srgbClr val="000000"/>
                        </a:solidFill>
                        <a:effectLst/>
                        <a:latin typeface="+mn-ea"/>
                        <a:ea typeface="+mn-ea"/>
                      </a:endParaRPr>
                    </a:p>
                  </a:txBody>
                  <a:tcPr marL="7921" marR="7921" marT="7921" marB="0" anchor="ctr"/>
                </a:tc>
                <a:tc vMerge="1">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720060">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删除、启停操作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以原型为基准：</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要有确认提示，且提示内容显示正确</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所有按钮能正常操作</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业务功能正确</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同一模块内提示需要保持统一风格，比如“确定删除：｛用户名称｝吗？”</a:t>
                      </a:r>
                      <a:endParaRPr lang="zh-CN" altLang="en-US" sz="1000" b="0" i="0" u="none" strike="noStrike" dirty="0">
                        <a:solidFill>
                          <a:srgbClr val="000000"/>
                        </a:solidFill>
                        <a:effectLst/>
                        <a:latin typeface="+mn-ea"/>
                        <a:ea typeface="+mn-ea"/>
                      </a:endParaRPr>
                    </a:p>
                  </a:txBody>
                  <a:tcPr marL="7921" marR="7921" marT="7921" marB="0" anchor="ctr"/>
                </a:tc>
              </a:tr>
              <a:tr h="792066">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检索操作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以原型为基准：</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检索条件显示正确</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重置操作正确：只清空检索条件，检索记录保持不变</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查询操作正确：根据检索条件显示检索结果</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对于模糊检索的条件设计需要明确。若没有明确那么对于可输入检索条件一般按照模糊检索处理</a:t>
                      </a:r>
                      <a:endParaRPr lang="zh-CN" altLang="en-US" sz="1000" b="0" i="0" u="none" strike="noStrike" dirty="0">
                        <a:solidFill>
                          <a:srgbClr val="000000"/>
                        </a:solidFill>
                        <a:effectLst/>
                        <a:latin typeface="+mn-ea"/>
                        <a:ea typeface="+mn-ea"/>
                      </a:endParaRPr>
                    </a:p>
                  </a:txBody>
                  <a:tcPr marL="7921" marR="7921" marT="7921" marB="0" anchor="ctr"/>
                </a:tc>
              </a:tr>
              <a:tr h="606581">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翻页操作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第一页、最后一页、随机页、手动录入页后回车、改变每页显示记录数：均能正常显示</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菜单切换后，测试页面重新初始化显示第一页</a:t>
                      </a: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无特殊要求，同一模块内翻页控件应使用一致，包含每页显示记录、可选记录数</a:t>
                      </a:r>
                      <a:endParaRPr lang="zh-CN" altLang="en-US" sz="1000" b="0" i="0" u="none" strike="noStrike" dirty="0">
                        <a:solidFill>
                          <a:srgbClr val="000000"/>
                        </a:solidFill>
                        <a:effectLst/>
                        <a:latin typeface="+mn-ea"/>
                        <a:ea typeface="+mn-ea"/>
                      </a:endParaRPr>
                    </a:p>
                  </a:txBody>
                  <a:tcPr marL="7921" marR="7921" marT="7921" marB="0" anchor="ctr"/>
                </a:tc>
              </a:tr>
            </a:tbl>
          </a:graphicData>
        </a:graphic>
      </p:graphicFrame>
    </p:spTree>
    <p:extLst>
      <p:ext uri="{BB962C8B-B14F-4D97-AF65-F5344CB8AC3E}">
        <p14:creationId xmlns:p14="http://schemas.microsoft.com/office/powerpoint/2010/main" val="536504633"/>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4216219" cy="523220"/>
          </a:xfrm>
          <a:prstGeom prst="rect">
            <a:avLst/>
          </a:prstGeom>
          <a:noFill/>
        </p:spPr>
        <p:txBody>
          <a:bodyPr wrap="none" rtlCol="0">
            <a:spAutoFit/>
          </a:bodyPr>
          <a:lstStyle/>
          <a:p>
            <a:r>
              <a:rPr lang="zh-CN" altLang="en-US" sz="2800" b="1" spc="300" dirty="0" smtClean="0">
                <a:solidFill>
                  <a:schemeClr val="tx1">
                    <a:lumMod val="65000"/>
                    <a:lumOff val="35000"/>
                  </a:schemeClr>
                </a:solidFill>
                <a:latin typeface="+mn-ea"/>
                <a:ea typeface="+mn-ea"/>
              </a:rPr>
              <a:t>测试关注点</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操作处理</a:t>
            </a:r>
            <a:r>
              <a:rPr lang="en-US" altLang="zh-CN" sz="2800" b="1" spc="300" dirty="0" smtClean="0">
                <a:solidFill>
                  <a:schemeClr val="tx1">
                    <a:lumMod val="65000"/>
                    <a:lumOff val="35000"/>
                  </a:schemeClr>
                </a:solidFill>
                <a:latin typeface="+mn-ea"/>
                <a:ea typeface="+mn-ea"/>
              </a:rPr>
              <a:t>2</a:t>
            </a:r>
            <a:endParaRPr lang="zh-CN" altLang="en-US" sz="2800" b="1" spc="300" dirty="0">
              <a:solidFill>
                <a:schemeClr val="tx1">
                  <a:lumMod val="65000"/>
                  <a:lumOff val="35000"/>
                </a:schemeClr>
              </a:solidFill>
              <a:latin typeface="+mn-ea"/>
              <a:ea typeface="+mn-ea"/>
            </a:endParaRPr>
          </a:p>
        </p:txBody>
      </p:sp>
      <p:graphicFrame>
        <p:nvGraphicFramePr>
          <p:cNvPr id="24" name="表格 23"/>
          <p:cNvGraphicFramePr>
            <a:graphicFrameLocks noGrp="1"/>
          </p:cNvGraphicFramePr>
          <p:nvPr>
            <p:extLst>
              <p:ext uri="{D42A27DB-BD31-4B8C-83A1-F6EECF244321}">
                <p14:modId xmlns:p14="http://schemas.microsoft.com/office/powerpoint/2010/main" val="1191011525"/>
              </p:ext>
            </p:extLst>
          </p:nvPr>
        </p:nvGraphicFramePr>
        <p:xfrm>
          <a:off x="612238" y="673665"/>
          <a:ext cx="8208684" cy="4014912"/>
        </p:xfrm>
        <a:graphic>
          <a:graphicData uri="http://schemas.openxmlformats.org/drawingml/2006/table">
            <a:tbl>
              <a:tblPr>
                <a:tableStyleId>{5C22544A-7EE6-4342-B048-85BDC9FD1C3A}</a:tableStyleId>
              </a:tblPr>
              <a:tblGrid>
                <a:gridCol w="1080090"/>
                <a:gridCol w="4608384"/>
                <a:gridCol w="2520210"/>
              </a:tblGrid>
              <a:tr h="315719">
                <a:tc>
                  <a:txBody>
                    <a:bodyPr/>
                    <a:lstStyle/>
                    <a:p>
                      <a:pPr algn="ctr" fontAlgn="ctr"/>
                      <a:r>
                        <a:rPr lang="zh-CN" altLang="en-US" sz="1050" b="1" u="none" strike="noStrike" dirty="0">
                          <a:effectLst/>
                          <a:latin typeface="+mn-ea"/>
                          <a:ea typeface="+mn-ea"/>
                        </a:rPr>
                        <a:t>关注点</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合格要求</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备注</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r>
              <a:tr h="1098736">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导入操作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以原型为基准：</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页面正常显示、提示显示正确</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所有按钮能正常操作</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若有导入模板，模板中需给与录入内容要求说明。</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对于同页面“新增” 操作一致的导入项目，所有</a:t>
                      </a:r>
                      <a:r>
                        <a:rPr lang="en-US" altLang="zh-CN" sz="1000" b="0" i="0" u="none" strike="noStrike" dirty="0" smtClean="0">
                          <a:solidFill>
                            <a:srgbClr val="000000"/>
                          </a:solidFill>
                          <a:effectLst/>
                          <a:latin typeface="+mn-ea"/>
                          <a:ea typeface="+mn-ea"/>
                        </a:rPr>
                        <a:t>check</a:t>
                      </a:r>
                      <a:r>
                        <a:rPr lang="zh-CN" altLang="en-US" sz="1000" b="0" i="0" u="none" strike="noStrike" dirty="0" smtClean="0">
                          <a:solidFill>
                            <a:srgbClr val="000000"/>
                          </a:solidFill>
                          <a:effectLst/>
                          <a:latin typeface="+mn-ea"/>
                          <a:ea typeface="+mn-ea"/>
                        </a:rPr>
                        <a:t>同新增操作</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导入报错提示要明确</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720060">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导出操作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以原型为基准：</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页面正常显示、提示显示正确</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文件能正常导出</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导出文件能正常打开、内容显示正确</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若设计没有要求，导出内容是页面“检索”记录，检索不到只导出列标题；能检索到数据导出内容与页面显示一致（包括显示顺序）</a:t>
                      </a: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行追加操作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以原型为基准，若原型体现不了，一般遵循：在当前项目下方新增一空白行</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行删除操作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以原型为基准，若原型体现不了，一般遵循：删除给与确认提示</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全选择、全取消</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若没有特殊说明，只对当前页面有效</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支援选择操作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b="0" i="0" u="none" strike="noStrike" dirty="0" smtClean="0">
                          <a:solidFill>
                            <a:srgbClr val="000000"/>
                          </a:solidFill>
                          <a:effectLst/>
                          <a:latin typeface="+mn-ea"/>
                          <a:ea typeface="+mn-ea"/>
                        </a:rPr>
                        <a:t>以原型为基准：</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页面正常显示、内容显示正确</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确定</a:t>
                      </a:r>
                      <a:r>
                        <a:rPr lang="en-US" altLang="zh-CN" sz="1000" b="0" i="0" u="none" strike="noStrike" dirty="0" smtClean="0">
                          <a:solidFill>
                            <a:srgbClr val="000000"/>
                          </a:solidFill>
                          <a:effectLst/>
                          <a:latin typeface="+mn-ea"/>
                          <a:ea typeface="+mn-ea"/>
                        </a:rPr>
                        <a:t>/</a:t>
                      </a:r>
                      <a:r>
                        <a:rPr lang="zh-CN" altLang="en-US" sz="1000" b="0" i="0" u="none" strike="noStrike" dirty="0" smtClean="0">
                          <a:solidFill>
                            <a:srgbClr val="000000"/>
                          </a:solidFill>
                          <a:effectLst/>
                          <a:latin typeface="+mn-ea"/>
                          <a:ea typeface="+mn-ea"/>
                        </a:rPr>
                        <a:t>提交操作：没有选中记录给与提示；选中记录正确显示在亲页面</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支援选择操作：类似资产选择，能将支援页面的记录显示在背景页面中（通常称之为“亲页面”）；对于从其他列表获取数据源的页面，要有默认排序</a:t>
                      </a: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其他敏感操作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b="0" i="0" u="none" strike="noStrike" dirty="0" smtClean="0">
                          <a:solidFill>
                            <a:srgbClr val="000000"/>
                          </a:solidFill>
                          <a:effectLst/>
                          <a:latin typeface="+mn-ea"/>
                          <a:ea typeface="+mn-ea"/>
                        </a:rPr>
                        <a:t>比如“解绑、取消关联、解除”等操作，需要给与确认提示，以免误操作</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bl>
          </a:graphicData>
        </a:graphic>
      </p:graphicFrame>
    </p:spTree>
    <p:extLst>
      <p:ext uri="{BB962C8B-B14F-4D97-AF65-F5344CB8AC3E}">
        <p14:creationId xmlns:p14="http://schemas.microsoft.com/office/powerpoint/2010/main" val="1818433863"/>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637534" cy="523220"/>
          </a:xfrm>
          <a:prstGeom prst="rect">
            <a:avLst/>
          </a:prstGeom>
          <a:noFill/>
        </p:spPr>
        <p:txBody>
          <a:bodyPr wrap="none" rtlCol="0">
            <a:spAutoFit/>
          </a:bodyPr>
          <a:lstStyle/>
          <a:p>
            <a:r>
              <a:rPr lang="zh-CN" altLang="en-US" sz="2800" b="1" spc="300" dirty="0" smtClean="0">
                <a:solidFill>
                  <a:schemeClr val="tx1">
                    <a:lumMod val="65000"/>
                    <a:lumOff val="35000"/>
                  </a:schemeClr>
                </a:solidFill>
                <a:latin typeface="+mn-ea"/>
                <a:ea typeface="+mn-ea"/>
              </a:rPr>
              <a:t>测试关注点</a:t>
            </a:r>
            <a:r>
              <a:rPr lang="en-US" altLang="zh-CN" sz="2800" b="1" spc="300" dirty="0" smtClean="0">
                <a:solidFill>
                  <a:schemeClr val="tx1">
                    <a:lumMod val="65000"/>
                    <a:lumOff val="35000"/>
                  </a:schemeClr>
                </a:solidFill>
                <a:latin typeface="+mn-ea"/>
                <a:ea typeface="+mn-ea"/>
              </a:rPr>
              <a:t>-DB</a:t>
            </a:r>
            <a:r>
              <a:rPr lang="zh-CN" altLang="en-US" sz="2800" b="1" spc="300" dirty="0" smtClean="0">
                <a:solidFill>
                  <a:schemeClr val="tx1">
                    <a:lumMod val="65000"/>
                    <a:lumOff val="35000"/>
                  </a:schemeClr>
                </a:solidFill>
                <a:latin typeface="+mn-ea"/>
                <a:ea typeface="+mn-ea"/>
              </a:rPr>
              <a:t>写入</a:t>
            </a:r>
            <a:endParaRPr lang="zh-CN" altLang="en-US" sz="2800" b="1" spc="300" dirty="0">
              <a:solidFill>
                <a:schemeClr val="tx1">
                  <a:lumMod val="65000"/>
                  <a:lumOff val="35000"/>
                </a:schemeClr>
              </a:solidFill>
              <a:latin typeface="+mn-ea"/>
              <a:ea typeface="+mn-ea"/>
            </a:endParaRPr>
          </a:p>
        </p:txBody>
      </p:sp>
      <p:graphicFrame>
        <p:nvGraphicFramePr>
          <p:cNvPr id="24" name="表格 23"/>
          <p:cNvGraphicFramePr>
            <a:graphicFrameLocks noGrp="1"/>
          </p:cNvGraphicFramePr>
          <p:nvPr>
            <p:extLst>
              <p:ext uri="{D42A27DB-BD31-4B8C-83A1-F6EECF244321}">
                <p14:modId xmlns:p14="http://schemas.microsoft.com/office/powerpoint/2010/main" val="758450081"/>
              </p:ext>
            </p:extLst>
          </p:nvPr>
        </p:nvGraphicFramePr>
        <p:xfrm>
          <a:off x="612238" y="673665"/>
          <a:ext cx="8208684" cy="4145314"/>
        </p:xfrm>
        <a:graphic>
          <a:graphicData uri="http://schemas.openxmlformats.org/drawingml/2006/table">
            <a:tbl>
              <a:tblPr>
                <a:tableStyleId>{5C22544A-7EE6-4342-B048-85BDC9FD1C3A}</a:tableStyleId>
              </a:tblPr>
              <a:tblGrid>
                <a:gridCol w="1080090"/>
                <a:gridCol w="4608384"/>
                <a:gridCol w="2520210"/>
              </a:tblGrid>
              <a:tr h="315719">
                <a:tc>
                  <a:txBody>
                    <a:bodyPr/>
                    <a:lstStyle/>
                    <a:p>
                      <a:pPr algn="ctr" fontAlgn="ctr"/>
                      <a:r>
                        <a:rPr lang="zh-CN" altLang="en-US" sz="1050" b="1" u="none" strike="noStrike" dirty="0">
                          <a:effectLst/>
                          <a:latin typeface="+mn-ea"/>
                          <a:ea typeface="+mn-ea"/>
                        </a:rPr>
                        <a:t>关注点</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合格要求</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c>
                  <a:txBody>
                    <a:bodyPr/>
                    <a:lstStyle/>
                    <a:p>
                      <a:pPr algn="ctr" fontAlgn="ctr"/>
                      <a:r>
                        <a:rPr lang="zh-CN" altLang="en-US" sz="1050" b="1" u="none" strike="noStrike" dirty="0">
                          <a:effectLst/>
                          <a:latin typeface="+mn-ea"/>
                          <a:ea typeface="+mn-ea"/>
                        </a:rPr>
                        <a:t>备注</a:t>
                      </a:r>
                      <a:endParaRPr lang="zh-CN" altLang="en-US" sz="1050" b="1" i="0" u="none" strike="noStrike" dirty="0">
                        <a:solidFill>
                          <a:srgbClr val="000000"/>
                        </a:solidFill>
                        <a:effectLst/>
                        <a:latin typeface="+mn-ea"/>
                        <a:ea typeface="+mn-ea"/>
                      </a:endParaRPr>
                    </a:p>
                  </a:txBody>
                  <a:tcPr marL="7921" marR="7921" marT="7921" marB="0" anchor="ctr">
                    <a:solidFill>
                      <a:schemeClr val="accent1">
                        <a:lumMod val="20000"/>
                        <a:lumOff val="80000"/>
                      </a:schemeClr>
                    </a:solidFill>
                  </a:tcPr>
                </a:tc>
              </a:tr>
              <a:tr h="666700">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表创建</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明确表、字段的中英文名称</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表属性：</a:t>
                      </a:r>
                      <a:r>
                        <a:rPr lang="en-US" altLang="zh-CN" sz="1000" b="0" i="0" u="none" strike="noStrike" dirty="0" smtClean="0">
                          <a:solidFill>
                            <a:srgbClr val="000000"/>
                          </a:solidFill>
                          <a:effectLst/>
                          <a:latin typeface="+mn-ea"/>
                          <a:ea typeface="+mn-ea"/>
                        </a:rPr>
                        <a:t>ENGINE=</a:t>
                      </a:r>
                      <a:r>
                        <a:rPr lang="en-US" altLang="zh-CN" sz="1000" b="0" i="0" u="none" strike="noStrike" dirty="0" err="1" smtClean="0">
                          <a:solidFill>
                            <a:srgbClr val="000000"/>
                          </a:solidFill>
                          <a:effectLst/>
                          <a:latin typeface="+mn-ea"/>
                          <a:ea typeface="+mn-ea"/>
                        </a:rPr>
                        <a:t>InnoDB</a:t>
                      </a:r>
                      <a:r>
                        <a:rPr lang="en-US" altLang="zh-CN" sz="1000" b="0" i="0" u="none" strike="noStrike" dirty="0" smtClean="0">
                          <a:solidFill>
                            <a:srgbClr val="000000"/>
                          </a:solidFill>
                          <a:effectLst/>
                          <a:latin typeface="+mn-ea"/>
                          <a:ea typeface="+mn-ea"/>
                        </a:rPr>
                        <a:t> DEFAULT CHARSET=utf8mb4 COLLATE=utf8mb4_bin</a:t>
                      </a: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至少含有：创建人、创建时间、更新人、更新时间</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864072">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登录操作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新增项目：依据实际内容变更</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有默认值：默认值</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没有默认值：空</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创建人</a:t>
                      </a:r>
                      <a:r>
                        <a:rPr lang="en-US" altLang="zh-CN" sz="1000" b="0" i="0" u="none" strike="noStrike" dirty="0" smtClean="0">
                          <a:solidFill>
                            <a:srgbClr val="000000"/>
                          </a:solidFill>
                          <a:effectLst/>
                          <a:latin typeface="+mn-ea"/>
                          <a:ea typeface="+mn-ea"/>
                        </a:rPr>
                        <a:t>=login</a:t>
                      </a:r>
                      <a:r>
                        <a:rPr lang="zh-CN" altLang="en-US" sz="1000" b="0" i="0" u="none" strike="noStrike" dirty="0" smtClean="0">
                          <a:solidFill>
                            <a:srgbClr val="000000"/>
                          </a:solidFill>
                          <a:effectLst/>
                          <a:latin typeface="+mn-ea"/>
                          <a:ea typeface="+mn-ea"/>
                        </a:rPr>
                        <a:t>用户</a:t>
                      </a:r>
                      <a:r>
                        <a:rPr lang="en-US" altLang="zh-CN" sz="1000" b="0" i="0" u="none" strike="noStrike" dirty="0" smtClean="0">
                          <a:solidFill>
                            <a:srgbClr val="000000"/>
                          </a:solidFill>
                          <a:effectLst/>
                          <a:latin typeface="+mn-ea"/>
                          <a:ea typeface="+mn-ea"/>
                        </a:rPr>
                        <a:t>ID</a:t>
                      </a: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创建时间</a:t>
                      </a:r>
                      <a:r>
                        <a:rPr lang="en-US" altLang="zh-CN" sz="1000" b="0" i="0" u="none" strike="noStrike" dirty="0" smtClean="0">
                          <a:solidFill>
                            <a:srgbClr val="000000"/>
                          </a:solidFill>
                          <a:effectLst/>
                          <a:latin typeface="+mn-ea"/>
                          <a:ea typeface="+mn-ea"/>
                        </a:rPr>
                        <a:t>=</a:t>
                      </a:r>
                      <a:r>
                        <a:rPr lang="zh-CN" altLang="en-US" sz="1000" b="0" i="0" u="none" strike="noStrike" dirty="0" smtClean="0">
                          <a:solidFill>
                            <a:srgbClr val="000000"/>
                          </a:solidFill>
                          <a:effectLst/>
                          <a:latin typeface="+mn-ea"/>
                          <a:ea typeface="+mn-ea"/>
                        </a:rPr>
                        <a:t>系统时间</a:t>
                      </a:r>
                      <a:endParaRPr lang="en-US" altLang="zh-CN" sz="1000" b="0" i="0" u="none" strike="noStrike" dirty="0" smtClean="0">
                        <a:solidFill>
                          <a:srgbClr val="000000"/>
                        </a:solidFill>
                        <a:effectLst/>
                        <a:latin typeface="+mn-ea"/>
                        <a:ea typeface="+mn-ea"/>
                      </a:endParaRPr>
                    </a:p>
                  </a:txBody>
                  <a:tcPr marL="7921" marR="7921" marT="7921" marB="0" anchor="ctr"/>
                </a:tc>
                <a:tc rowSpan="2">
                  <a:txBody>
                    <a:bodyPr/>
                    <a:lstStyle/>
                    <a:p>
                      <a:pPr algn="l" fontAlgn="ctr"/>
                      <a:r>
                        <a:rPr lang="zh-CN" altLang="en-US" sz="1000" b="0" i="0" u="none" strike="noStrike" dirty="0" smtClean="0">
                          <a:solidFill>
                            <a:srgbClr val="000000"/>
                          </a:solidFill>
                          <a:effectLst/>
                          <a:latin typeface="+mn-ea"/>
                          <a:ea typeface="+mn-ea"/>
                        </a:rPr>
                        <a:t>对于有“状态”的登录，登录值要与表设计一致</a:t>
                      </a:r>
                      <a:endParaRPr lang="zh-CN" altLang="en-US" sz="1000" b="0" i="0" u="none" strike="noStrike" dirty="0">
                        <a:solidFill>
                          <a:srgbClr val="000000"/>
                        </a:solidFill>
                        <a:effectLst/>
                        <a:latin typeface="+mn-ea"/>
                        <a:ea typeface="+mn-ea"/>
                      </a:endParaRPr>
                    </a:p>
                  </a:txBody>
                  <a:tcPr marL="7921" marR="7921" marT="7921" marB="0" anchor="ctr"/>
                </a:tc>
              </a:tr>
              <a:tr h="648054">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更新操作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变更项目：依据实际内容变更</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未变更项目：不更新</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更新人</a:t>
                      </a:r>
                      <a:r>
                        <a:rPr lang="en-US" altLang="zh-CN" sz="1000" b="0" i="0" u="none" strike="noStrike" dirty="0" smtClean="0">
                          <a:solidFill>
                            <a:srgbClr val="000000"/>
                          </a:solidFill>
                          <a:effectLst/>
                          <a:latin typeface="+mn-ea"/>
                          <a:ea typeface="+mn-ea"/>
                        </a:rPr>
                        <a:t>=login</a:t>
                      </a:r>
                      <a:r>
                        <a:rPr lang="zh-CN" altLang="en-US" sz="1000" b="0" i="0" u="none" strike="noStrike" dirty="0" smtClean="0">
                          <a:solidFill>
                            <a:srgbClr val="000000"/>
                          </a:solidFill>
                          <a:effectLst/>
                          <a:latin typeface="+mn-ea"/>
                          <a:ea typeface="+mn-ea"/>
                        </a:rPr>
                        <a:t>用户</a:t>
                      </a:r>
                      <a:r>
                        <a:rPr lang="en-US" altLang="zh-CN" sz="1000" b="0" i="0" u="none" strike="noStrike" dirty="0" smtClean="0">
                          <a:solidFill>
                            <a:srgbClr val="000000"/>
                          </a:solidFill>
                          <a:effectLst/>
                          <a:latin typeface="+mn-ea"/>
                          <a:ea typeface="+mn-ea"/>
                        </a:rPr>
                        <a:t>ID</a:t>
                      </a: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更新时间</a:t>
                      </a:r>
                      <a:r>
                        <a:rPr lang="en-US" altLang="zh-CN" sz="1000" b="0" i="0" u="none" strike="noStrike" dirty="0" smtClean="0">
                          <a:solidFill>
                            <a:srgbClr val="000000"/>
                          </a:solidFill>
                          <a:effectLst/>
                          <a:latin typeface="+mn-ea"/>
                          <a:ea typeface="+mn-ea"/>
                        </a:rPr>
                        <a:t>=</a:t>
                      </a:r>
                      <a:r>
                        <a:rPr lang="zh-CN" altLang="en-US" sz="1000" b="0" i="0" u="none" strike="noStrike" dirty="0" smtClean="0">
                          <a:solidFill>
                            <a:srgbClr val="000000"/>
                          </a:solidFill>
                          <a:effectLst/>
                          <a:latin typeface="+mn-ea"/>
                          <a:ea typeface="+mn-ea"/>
                        </a:rPr>
                        <a:t>系统时间</a:t>
                      </a:r>
                      <a:endParaRPr lang="en-US" altLang="zh-CN" sz="1000" b="0" i="0" u="none" strike="noStrike" dirty="0" smtClean="0">
                        <a:solidFill>
                          <a:srgbClr val="000000"/>
                        </a:solidFill>
                        <a:effectLst/>
                        <a:latin typeface="+mn-ea"/>
                        <a:ea typeface="+mn-ea"/>
                      </a:endParaRPr>
                    </a:p>
                  </a:txBody>
                  <a:tcPr marL="7921" marR="7921" marT="7921" marB="0" anchor="ctr"/>
                </a:tc>
                <a:tc vMerge="1">
                  <a:txBody>
                    <a:bodyPr/>
                    <a:lstStyle/>
                    <a:p>
                      <a:pPr algn="l" fontAlgn="ctr"/>
                      <a:endParaRPr lang="zh-CN" altLang="en-US" sz="1000" b="0" i="0" u="none" strike="noStrike" dirty="0">
                        <a:solidFill>
                          <a:srgbClr val="000000"/>
                        </a:solidFill>
                        <a:effectLst/>
                        <a:latin typeface="+mn-ea"/>
                        <a:ea typeface="+mn-ea"/>
                      </a:endParaRPr>
                    </a:p>
                  </a:txBody>
                  <a:tcPr marL="7921" marR="7921" marT="7921" marB="0" anchor="ctr"/>
                </a:tc>
              </a:tr>
              <a:tr h="576048">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启停操作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状态：依据实际内容登录</a:t>
                      </a:r>
                      <a:r>
                        <a:rPr lang="en-US" altLang="zh-CN" sz="1000" b="0" i="0" u="none" strike="noStrike" dirty="0" smtClean="0">
                          <a:solidFill>
                            <a:srgbClr val="000000"/>
                          </a:solidFill>
                          <a:effectLst/>
                          <a:latin typeface="+mn-ea"/>
                          <a:ea typeface="+mn-ea"/>
                        </a:rPr>
                        <a:t>code</a:t>
                      </a: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更新人</a:t>
                      </a:r>
                      <a:r>
                        <a:rPr lang="en-US" altLang="zh-CN" sz="1000" b="0" i="0" u="none" strike="noStrike" dirty="0" smtClean="0">
                          <a:solidFill>
                            <a:srgbClr val="000000"/>
                          </a:solidFill>
                          <a:effectLst/>
                          <a:latin typeface="+mn-ea"/>
                          <a:ea typeface="+mn-ea"/>
                        </a:rPr>
                        <a:t>=login</a:t>
                      </a:r>
                      <a:r>
                        <a:rPr lang="zh-CN" altLang="en-US" sz="1000" b="0" i="0" u="none" strike="noStrike" dirty="0" smtClean="0">
                          <a:solidFill>
                            <a:srgbClr val="000000"/>
                          </a:solidFill>
                          <a:effectLst/>
                          <a:latin typeface="+mn-ea"/>
                          <a:ea typeface="+mn-ea"/>
                        </a:rPr>
                        <a:t>用户</a:t>
                      </a:r>
                      <a:r>
                        <a:rPr lang="en-US" altLang="zh-CN" sz="1000" b="0" i="0" u="none" strike="noStrike" dirty="0" smtClean="0">
                          <a:solidFill>
                            <a:srgbClr val="000000"/>
                          </a:solidFill>
                          <a:effectLst/>
                          <a:latin typeface="+mn-ea"/>
                          <a:ea typeface="+mn-ea"/>
                        </a:rPr>
                        <a:t>ID</a:t>
                      </a: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更新时间</a:t>
                      </a:r>
                      <a:r>
                        <a:rPr lang="en-US" altLang="zh-CN" sz="1000" b="0" i="0" u="none" strike="noStrike" dirty="0" smtClean="0">
                          <a:solidFill>
                            <a:srgbClr val="000000"/>
                          </a:solidFill>
                          <a:effectLst/>
                          <a:latin typeface="+mn-ea"/>
                          <a:ea typeface="+mn-ea"/>
                        </a:rPr>
                        <a:t>=</a:t>
                      </a:r>
                      <a:r>
                        <a:rPr lang="zh-CN" altLang="en-US" sz="1000" b="0" i="0" u="none" strike="noStrike" dirty="0" smtClean="0">
                          <a:solidFill>
                            <a:srgbClr val="000000"/>
                          </a:solidFill>
                          <a:effectLst/>
                          <a:latin typeface="+mn-ea"/>
                          <a:ea typeface="+mn-ea"/>
                        </a:rPr>
                        <a:t>系统时间</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更新人、更新时间某些模块不更新，此处只要模块内统一即可</a:t>
                      </a:r>
                      <a:endParaRPr lang="zh-CN" altLang="en-US" sz="1000" b="0" i="0" u="none" strike="noStrike" dirty="0">
                        <a:solidFill>
                          <a:srgbClr val="000000"/>
                        </a:solidFill>
                        <a:effectLst/>
                        <a:latin typeface="+mn-ea"/>
                        <a:ea typeface="+mn-ea"/>
                      </a:endParaRPr>
                    </a:p>
                  </a:txBody>
                  <a:tcPr marL="7921" marR="7921" marT="7921" marB="0" anchor="ctr"/>
                </a:tc>
              </a:tr>
              <a:tr h="315719">
                <a:tc>
                  <a:txBody>
                    <a:bodyPr/>
                    <a:lstStyle/>
                    <a:p>
                      <a:pPr marL="0" marR="0" lvl="0" indent="0" algn="l" defTabSz="673594" rtl="0" eaLnBrk="1" fontAlgn="ctr" latinLnBrk="0" hangingPunct="1">
                        <a:lnSpc>
                          <a:spcPct val="100000"/>
                        </a:lnSpc>
                        <a:spcBef>
                          <a:spcPts val="0"/>
                        </a:spcBef>
                        <a:spcAft>
                          <a:spcPts val="0"/>
                        </a:spcAft>
                        <a:buClrTx/>
                        <a:buSzTx/>
                        <a:buFontTx/>
                        <a:buNone/>
                        <a:tabLst/>
                        <a:defRPr/>
                      </a:pPr>
                      <a:r>
                        <a:rPr lang="zh-CN" altLang="en-US" sz="1000" noProof="1" smtClean="0">
                          <a:latin typeface="+mn-ea"/>
                          <a:ea typeface="+mn-ea"/>
                          <a:cs typeface="+mn-ea"/>
                          <a:sym typeface="Arial" panose="020B0604020202020204" pitchFamily="34" charset="0"/>
                        </a:rPr>
                        <a:t>删除操作</a:t>
                      </a:r>
                      <a:endParaRPr lang="en-US" altLang="zh-CN" sz="1000" noProof="1" smtClean="0">
                        <a:latin typeface="+mn-ea"/>
                        <a:ea typeface="+mn-ea"/>
                        <a:cs typeface="+mn-ea"/>
                        <a:sym typeface="Arial" panose="020B0604020202020204" pitchFamily="34" charset="0"/>
                      </a:endParaRPr>
                    </a:p>
                  </a:txBody>
                  <a:tcPr marL="7921" marR="7921" marT="7921" marB="0" anchor="ctr"/>
                </a:tc>
                <a:tc>
                  <a:txBody>
                    <a:bodyPr/>
                    <a:lstStyle/>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b="0" i="0" u="none" strike="noStrike" dirty="0" smtClean="0">
                          <a:solidFill>
                            <a:srgbClr val="000000"/>
                          </a:solidFill>
                          <a:effectLst/>
                          <a:latin typeface="+mn-ea"/>
                          <a:ea typeface="+mn-ea"/>
                        </a:rPr>
                        <a:t>逻辑删除：</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状态：依据实际内容登录</a:t>
                      </a:r>
                      <a:r>
                        <a:rPr lang="en-US" altLang="zh-CN" sz="1000" b="0" i="0" u="none" strike="noStrike" dirty="0" smtClean="0">
                          <a:solidFill>
                            <a:srgbClr val="000000"/>
                          </a:solidFill>
                          <a:effectLst/>
                          <a:latin typeface="+mn-ea"/>
                          <a:ea typeface="+mn-ea"/>
                        </a:rPr>
                        <a:t>code</a:t>
                      </a: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更新人</a:t>
                      </a:r>
                      <a:r>
                        <a:rPr lang="en-US" altLang="zh-CN" sz="1000" b="0" i="0" u="none" strike="noStrike" dirty="0" smtClean="0">
                          <a:solidFill>
                            <a:srgbClr val="000000"/>
                          </a:solidFill>
                          <a:effectLst/>
                          <a:latin typeface="+mn-ea"/>
                          <a:ea typeface="+mn-ea"/>
                        </a:rPr>
                        <a:t>=login</a:t>
                      </a:r>
                      <a:r>
                        <a:rPr lang="zh-CN" altLang="en-US" sz="1000" b="0" i="0" u="none" strike="noStrike" dirty="0" smtClean="0">
                          <a:solidFill>
                            <a:srgbClr val="000000"/>
                          </a:solidFill>
                          <a:effectLst/>
                          <a:latin typeface="+mn-ea"/>
                          <a:ea typeface="+mn-ea"/>
                        </a:rPr>
                        <a:t>用户</a:t>
                      </a:r>
                      <a:r>
                        <a:rPr lang="en-US" altLang="zh-CN" sz="1000" b="0" i="0" u="none" strike="noStrike" dirty="0" smtClean="0">
                          <a:solidFill>
                            <a:srgbClr val="000000"/>
                          </a:solidFill>
                          <a:effectLst/>
                          <a:latin typeface="+mn-ea"/>
                          <a:ea typeface="+mn-ea"/>
                        </a:rPr>
                        <a:t>ID</a:t>
                      </a: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更新时间</a:t>
                      </a:r>
                      <a:r>
                        <a:rPr lang="en-US" altLang="zh-CN" sz="1000" b="0" i="0" u="none" strike="noStrike" dirty="0" smtClean="0">
                          <a:solidFill>
                            <a:srgbClr val="000000"/>
                          </a:solidFill>
                          <a:effectLst/>
                          <a:latin typeface="+mn-ea"/>
                          <a:ea typeface="+mn-ea"/>
                        </a:rPr>
                        <a:t>=</a:t>
                      </a:r>
                      <a:r>
                        <a:rPr lang="zh-CN" altLang="en-US" sz="1000" b="0" i="0" u="none" strike="noStrike" dirty="0" smtClean="0">
                          <a:solidFill>
                            <a:srgbClr val="000000"/>
                          </a:solidFill>
                          <a:effectLst/>
                          <a:latin typeface="+mn-ea"/>
                          <a:ea typeface="+mn-ea"/>
                        </a:rPr>
                        <a:t>系统时间</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altLang="zh-CN" sz="1000" b="0" i="0" u="none" strike="noStrike" dirty="0" smtClean="0">
                        <a:solidFill>
                          <a:srgbClr val="000000"/>
                        </a:solidFill>
                        <a:effectLst/>
                        <a:latin typeface="+mn-ea"/>
                        <a:ea typeface="+mn-ea"/>
                      </a:endParaRPr>
                    </a:p>
                    <a:p>
                      <a:pPr marL="0" marR="0" lvl="0" indent="0" algn="l" defTabSz="673594"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000" b="0" i="0" u="none" strike="noStrike" dirty="0" smtClean="0">
                          <a:solidFill>
                            <a:srgbClr val="000000"/>
                          </a:solidFill>
                          <a:effectLst/>
                          <a:latin typeface="+mn-ea"/>
                          <a:ea typeface="+mn-ea"/>
                        </a:rPr>
                        <a:t>物理删除：</a:t>
                      </a:r>
                      <a:endParaRPr lang="en-US" altLang="zh-CN" sz="1000" b="0" i="0" u="none" strike="noStrike" dirty="0" smtClean="0">
                        <a:solidFill>
                          <a:srgbClr val="000000"/>
                        </a:solidFill>
                        <a:effectLst/>
                        <a:latin typeface="+mn-ea"/>
                        <a:ea typeface="+mn-ea"/>
                      </a:endParaRPr>
                    </a:p>
                    <a:p>
                      <a:pPr marL="171450" marR="0" lvl="0" indent="-171450" algn="l" defTabSz="673594" rtl="0" eaLnBrk="1" fontAlgn="ctr" latinLnBrk="0" hangingPunct="1">
                        <a:lnSpc>
                          <a:spcPct val="100000"/>
                        </a:lnSpc>
                        <a:spcBef>
                          <a:spcPts val="0"/>
                        </a:spcBef>
                        <a:spcAft>
                          <a:spcPts val="0"/>
                        </a:spcAft>
                        <a:buClrTx/>
                        <a:buSzTx/>
                        <a:buFont typeface="Arial" panose="020B0604020202020204" pitchFamily="34" charset="0"/>
                        <a:buChar char="•"/>
                        <a:tabLst/>
                        <a:defRPr/>
                      </a:pPr>
                      <a:r>
                        <a:rPr lang="zh-CN" altLang="en-US" sz="1000" b="0" i="0" u="none" strike="noStrike" dirty="0" smtClean="0">
                          <a:solidFill>
                            <a:srgbClr val="000000"/>
                          </a:solidFill>
                          <a:effectLst/>
                          <a:latin typeface="+mn-ea"/>
                          <a:ea typeface="+mn-ea"/>
                        </a:rPr>
                        <a:t>主表和关联表数据全部删除</a:t>
                      </a:r>
                      <a:endParaRPr lang="en-US" altLang="zh-CN" sz="1000" b="0" i="0" u="none" strike="noStrike" dirty="0" smtClean="0">
                        <a:solidFill>
                          <a:srgbClr val="000000"/>
                        </a:solidFill>
                        <a:effectLst/>
                        <a:latin typeface="+mn-ea"/>
                        <a:ea typeface="+mn-ea"/>
                      </a:endParaRPr>
                    </a:p>
                  </a:txBody>
                  <a:tcPr marL="7921" marR="7921" marT="7921" marB="0" anchor="ctr"/>
                </a:tc>
                <a:tc>
                  <a:txBody>
                    <a:bodyPr/>
                    <a:lstStyle/>
                    <a:p>
                      <a:pPr algn="l" fontAlgn="ctr"/>
                      <a:r>
                        <a:rPr lang="zh-CN" altLang="en-US" sz="1000" b="0" i="0" u="none" strike="noStrike" dirty="0" smtClean="0">
                          <a:solidFill>
                            <a:srgbClr val="000000"/>
                          </a:solidFill>
                          <a:effectLst/>
                          <a:latin typeface="+mn-ea"/>
                          <a:ea typeface="+mn-ea"/>
                        </a:rPr>
                        <a:t>更新人、更新时间某些模块不更新，此处只要模块内统一即可</a:t>
                      </a:r>
                      <a:endParaRPr lang="zh-CN" altLang="en-US" sz="1000" b="0" i="0" u="none" strike="noStrike" dirty="0">
                        <a:solidFill>
                          <a:srgbClr val="000000"/>
                        </a:solidFill>
                        <a:effectLst/>
                        <a:latin typeface="+mn-ea"/>
                        <a:ea typeface="+mn-ea"/>
                      </a:endParaRPr>
                    </a:p>
                  </a:txBody>
                  <a:tcPr marL="7921" marR="7921" marT="7921" marB="0" anchor="ctr"/>
                </a:tc>
              </a:tr>
            </a:tbl>
          </a:graphicData>
        </a:graphic>
      </p:graphicFrame>
    </p:spTree>
    <p:extLst>
      <p:ext uri="{BB962C8B-B14F-4D97-AF65-F5344CB8AC3E}">
        <p14:creationId xmlns:p14="http://schemas.microsoft.com/office/powerpoint/2010/main" val="1792579993"/>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19271">
            <a:off x="-823014" y="-2354956"/>
            <a:ext cx="4998338" cy="2811565"/>
          </a:xfrm>
          <a:prstGeom prst="rect">
            <a:avLst/>
          </a:prstGeom>
        </p:spPr>
      </p:pic>
      <p:sp>
        <p:nvSpPr>
          <p:cNvPr id="23" name="文本框 22"/>
          <p:cNvSpPr txBox="1"/>
          <p:nvPr/>
        </p:nvSpPr>
        <p:spPr>
          <a:xfrm>
            <a:off x="540232" y="143958"/>
            <a:ext cx="3198311" cy="523220"/>
          </a:xfrm>
          <a:prstGeom prst="rect">
            <a:avLst/>
          </a:prstGeom>
          <a:noFill/>
        </p:spPr>
        <p:txBody>
          <a:bodyPr wrap="none" rtlCol="0">
            <a:spAutoFit/>
          </a:bodyPr>
          <a:lstStyle/>
          <a:p>
            <a:r>
              <a:rPr lang="zh-CN" altLang="en-US" sz="2800" b="1" spc="300" dirty="0" smtClean="0">
                <a:solidFill>
                  <a:schemeClr val="tx1">
                    <a:lumMod val="65000"/>
                    <a:lumOff val="35000"/>
                  </a:schemeClr>
                </a:solidFill>
                <a:latin typeface="+mn-ea"/>
                <a:ea typeface="+mn-ea"/>
              </a:rPr>
              <a:t>测试关注点</a:t>
            </a:r>
            <a:r>
              <a:rPr lang="en-US" altLang="zh-CN" sz="2800" b="1" spc="300" dirty="0" smtClean="0">
                <a:solidFill>
                  <a:schemeClr val="tx1">
                    <a:lumMod val="65000"/>
                    <a:lumOff val="35000"/>
                  </a:schemeClr>
                </a:solidFill>
                <a:latin typeface="+mn-ea"/>
                <a:ea typeface="+mn-ea"/>
              </a:rPr>
              <a:t>-</a:t>
            </a:r>
            <a:r>
              <a:rPr lang="zh-CN" altLang="en-US" sz="2800" b="1" spc="300" dirty="0" smtClean="0">
                <a:solidFill>
                  <a:schemeClr val="tx1">
                    <a:lumMod val="65000"/>
                    <a:lumOff val="35000"/>
                  </a:schemeClr>
                </a:solidFill>
                <a:latin typeface="+mn-ea"/>
                <a:ea typeface="+mn-ea"/>
              </a:rPr>
              <a:t>其它</a:t>
            </a:r>
            <a:endParaRPr lang="zh-CN" altLang="en-US" sz="2800" b="1" spc="300" dirty="0">
              <a:solidFill>
                <a:schemeClr val="tx1">
                  <a:lumMod val="65000"/>
                  <a:lumOff val="35000"/>
                </a:schemeClr>
              </a:solidFill>
              <a:latin typeface="+mn-ea"/>
              <a:ea typeface="+mn-ea"/>
            </a:endParaRPr>
          </a:p>
        </p:txBody>
      </p:sp>
      <p:sp>
        <p:nvSpPr>
          <p:cNvPr id="19" name="文本框 40"/>
          <p:cNvSpPr txBox="1"/>
          <p:nvPr/>
        </p:nvSpPr>
        <p:spPr>
          <a:xfrm>
            <a:off x="1044274" y="792012"/>
            <a:ext cx="5616468" cy="3299704"/>
          </a:xfrm>
          <a:prstGeom prst="rect">
            <a:avLst/>
          </a:prstGeom>
          <a:noFill/>
          <a:ln w="9525">
            <a:noFill/>
          </a:ln>
        </p:spPr>
        <p:txBody>
          <a:bodyPr wrap="square" lIns="67391" tIns="33696" rIns="67391" bIns="33696">
            <a:spAutoFit/>
          </a:bodyPr>
          <a:lstStyle/>
          <a:p>
            <a:pPr marL="171450" indent="-171450">
              <a:lnSpc>
                <a:spcPct val="200000"/>
              </a:lnSpc>
              <a:spcBef>
                <a:spcPts val="0"/>
              </a:spcBef>
              <a:buFont typeface="Arial" panose="020B0604020202020204" pitchFamily="34" charset="0"/>
              <a:buChar char="•"/>
            </a:pPr>
            <a:r>
              <a:rPr lang="zh-CN" altLang="en-US" sz="1050" noProof="1" smtClean="0">
                <a:latin typeface="+mn-ea"/>
                <a:ea typeface="+mn-ea"/>
                <a:cs typeface="+mn-ea"/>
                <a:sym typeface="Arial" panose="020B0604020202020204" pitchFamily="34" charset="0"/>
              </a:rPr>
              <a:t>概览一页能显示下，尽量不要出现纵滚动轴；</a:t>
            </a:r>
            <a:endParaRPr lang="en-US" altLang="zh-CN" sz="1050" noProof="1" smtClean="0">
              <a:latin typeface="+mn-ea"/>
              <a:ea typeface="+mn-ea"/>
              <a:cs typeface="+mn-ea"/>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zh-CN" altLang="en-US" sz="1050" noProof="1" smtClean="0">
                <a:latin typeface="+mn-ea"/>
                <a:ea typeface="+mn-ea"/>
                <a:cs typeface="+mn-ea"/>
                <a:sym typeface="Arial" panose="020B0604020202020204" pitchFamily="34" charset="0"/>
              </a:rPr>
              <a:t>概览是否支持钻取，钻取后返回页面是否正确；</a:t>
            </a:r>
            <a:endParaRPr lang="en-US" altLang="zh-CN" sz="1050" noProof="1" smtClean="0">
              <a:latin typeface="+mn-ea"/>
              <a:ea typeface="+mn-ea"/>
              <a:cs typeface="+mn-ea"/>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zh-CN" altLang="en-US" sz="1050" noProof="1" smtClean="0">
                <a:latin typeface="+mn-ea"/>
                <a:ea typeface="+mn-ea"/>
                <a:cs typeface="+mn-ea"/>
                <a:sym typeface="Arial" panose="020B0604020202020204" pitchFamily="34" charset="0"/>
              </a:rPr>
              <a:t>概览中同一行视图高度保持一致；</a:t>
            </a:r>
            <a:endParaRPr lang="en-US" altLang="zh-CN" sz="1050" noProof="1" smtClean="0">
              <a:latin typeface="+mn-ea"/>
              <a:ea typeface="+mn-ea"/>
              <a:cs typeface="+mn-ea"/>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zh-CN" altLang="en-US" sz="1050" noProof="1" smtClean="0">
                <a:latin typeface="+mn-ea"/>
                <a:ea typeface="+mn-ea"/>
                <a:cs typeface="+mn-ea"/>
                <a:sym typeface="Arial" panose="020B0604020202020204" pitchFamily="34" charset="0"/>
              </a:rPr>
              <a:t>同一模块内页面呈现风格（</a:t>
            </a:r>
            <a:r>
              <a:rPr lang="en-US" altLang="zh-CN" sz="1050" noProof="1" smtClean="0">
                <a:latin typeface="+mn-ea"/>
                <a:ea typeface="+mn-ea"/>
                <a:cs typeface="+mn-ea"/>
                <a:sym typeface="Arial" panose="020B0604020202020204" pitchFamily="34" charset="0"/>
              </a:rPr>
              <a:t>xxx</a:t>
            </a:r>
            <a:r>
              <a:rPr lang="zh-CN" altLang="en-US" sz="1050" noProof="1" smtClean="0">
                <a:latin typeface="+mn-ea"/>
                <a:ea typeface="+mn-ea"/>
                <a:cs typeface="+mn-ea"/>
                <a:sym typeface="Arial" panose="020B0604020202020204" pitchFamily="34" charset="0"/>
              </a:rPr>
              <a:t>命名、色调等）</a:t>
            </a:r>
            <a:r>
              <a:rPr lang="zh-CN" altLang="en-US" sz="1050" noProof="1">
                <a:latin typeface="+mn-ea"/>
                <a:cs typeface="+mn-ea"/>
                <a:sym typeface="Arial" panose="020B0604020202020204" pitchFamily="34" charset="0"/>
              </a:rPr>
              <a:t>统一</a:t>
            </a:r>
            <a:r>
              <a:rPr lang="zh-CN" altLang="en-US" sz="1050" noProof="1" smtClean="0">
                <a:latin typeface="+mn-ea"/>
                <a:ea typeface="+mn-ea"/>
                <a:cs typeface="+mn-ea"/>
                <a:sym typeface="Arial" panose="020B0604020202020204" pitchFamily="34" charset="0"/>
              </a:rPr>
              <a:t>、错误提示（显示位置、内容）统一；</a:t>
            </a:r>
            <a:endParaRPr lang="en-US" altLang="zh-CN" sz="1050" noProof="1" smtClean="0">
              <a:latin typeface="+mn-ea"/>
              <a:ea typeface="+mn-ea"/>
              <a:cs typeface="+mn-ea"/>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zh-CN" altLang="en-US" sz="1050" noProof="1" smtClean="0">
                <a:latin typeface="+mn-ea"/>
                <a:ea typeface="+mn-ea"/>
                <a:cs typeface="+mn-ea"/>
                <a:sym typeface="Arial" panose="020B0604020202020204" pitchFamily="34" charset="0"/>
              </a:rPr>
              <a:t>文件</a:t>
            </a:r>
            <a:r>
              <a:rPr lang="en-US" altLang="zh-CN" sz="1050" noProof="1" smtClean="0">
                <a:latin typeface="+mn-ea"/>
                <a:ea typeface="+mn-ea"/>
                <a:cs typeface="+mn-ea"/>
                <a:sym typeface="Arial" panose="020B0604020202020204" pitchFamily="34" charset="0"/>
              </a:rPr>
              <a:t>/</a:t>
            </a:r>
            <a:r>
              <a:rPr lang="zh-CN" altLang="en-US" sz="1050" noProof="1" smtClean="0">
                <a:latin typeface="+mn-ea"/>
                <a:ea typeface="+mn-ea"/>
                <a:cs typeface="+mn-ea"/>
                <a:sym typeface="Arial" panose="020B0604020202020204" pitchFamily="34" charset="0"/>
              </a:rPr>
              <a:t>附件是否支持下载，下载后命名是否与页面一致、显示是否异常；</a:t>
            </a:r>
            <a:endParaRPr lang="en-US" altLang="zh-CN" sz="1050" noProof="1" smtClean="0">
              <a:latin typeface="+mn-ea"/>
              <a:ea typeface="+mn-ea"/>
              <a:cs typeface="+mn-ea"/>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zh-CN" altLang="en-US" sz="1050" noProof="1">
                <a:latin typeface="+mn-ea"/>
                <a:ea typeface="+mn-ea"/>
                <a:cs typeface="+mn-ea"/>
                <a:sym typeface="Arial" panose="020B0604020202020204" pitchFamily="34" charset="0"/>
              </a:rPr>
              <a:t>检索条件</a:t>
            </a:r>
            <a:r>
              <a:rPr lang="zh-CN" altLang="en-US" sz="1050" noProof="1" smtClean="0">
                <a:latin typeface="+mn-ea"/>
                <a:ea typeface="+mn-ea"/>
                <a:cs typeface="+mn-ea"/>
                <a:sym typeface="Arial" panose="020B0604020202020204" pitchFamily="34" charset="0"/>
              </a:rPr>
              <a:t>输入</a:t>
            </a:r>
            <a:r>
              <a:rPr lang="en-US" altLang="zh-CN" sz="1050" noProof="1">
                <a:latin typeface="+mn-ea"/>
                <a:ea typeface="+mn-ea"/>
                <a:cs typeface="+mn-ea"/>
                <a:sym typeface="Arial" panose="020B0604020202020204" pitchFamily="34" charset="0"/>
              </a:rPr>
              <a:t>10000</a:t>
            </a:r>
            <a:r>
              <a:rPr lang="zh-CN" altLang="en-US" sz="1050" noProof="1" smtClean="0">
                <a:latin typeface="+mn-ea"/>
                <a:ea typeface="+mn-ea"/>
                <a:cs typeface="+mn-ea"/>
                <a:sym typeface="Arial" panose="020B0604020202020204" pitchFamily="34" charset="0"/>
              </a:rPr>
              <a:t>字符、键盘</a:t>
            </a:r>
            <a:r>
              <a:rPr lang="zh-CN" altLang="en-US" sz="1050" noProof="1">
                <a:latin typeface="+mn-ea"/>
                <a:ea typeface="+mn-ea"/>
                <a:cs typeface="+mn-ea"/>
                <a:sym typeface="Arial" panose="020B0604020202020204" pitchFamily="34" charset="0"/>
              </a:rPr>
              <a:t>上的特殊符号</a:t>
            </a:r>
            <a:r>
              <a:rPr lang="zh-CN" altLang="en-US" sz="1050" noProof="1" smtClean="0">
                <a:latin typeface="+mn-ea"/>
                <a:ea typeface="+mn-ea"/>
                <a:cs typeface="+mn-ea"/>
                <a:sym typeface="Arial" panose="020B0604020202020204" pitchFamily="34" charset="0"/>
              </a:rPr>
              <a:t>，是否</a:t>
            </a:r>
            <a:r>
              <a:rPr lang="zh-CN" altLang="en-US" sz="1050" noProof="1">
                <a:latin typeface="+mn-ea"/>
                <a:ea typeface="+mn-ea"/>
                <a:cs typeface="+mn-ea"/>
                <a:sym typeface="Arial" panose="020B0604020202020204" pitchFamily="34" charset="0"/>
              </a:rPr>
              <a:t>能正常执行检索处理</a:t>
            </a:r>
            <a:r>
              <a:rPr lang="zh-CN" altLang="en-US" sz="1050" noProof="1" smtClean="0">
                <a:latin typeface="+mn-ea"/>
                <a:ea typeface="+mn-ea"/>
                <a:cs typeface="+mn-ea"/>
                <a:sym typeface="Arial" panose="020B0604020202020204" pitchFamily="34" charset="0"/>
              </a:rPr>
              <a:t>；</a:t>
            </a:r>
            <a:endParaRPr lang="en-US" altLang="zh-CN" sz="1050" noProof="1" smtClean="0">
              <a:latin typeface="+mn-ea"/>
              <a:ea typeface="+mn-ea"/>
              <a:cs typeface="+mn-ea"/>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zh-CN" altLang="en-US" sz="1050" noProof="1" smtClean="0">
                <a:latin typeface="+mn-ea"/>
                <a:ea typeface="+mn-ea"/>
                <a:cs typeface="+mn-ea"/>
                <a:sym typeface="Arial" panose="020B0604020202020204" pitchFamily="34" charset="0"/>
              </a:rPr>
              <a:t>浏览器兼容问题；</a:t>
            </a:r>
            <a:endParaRPr lang="en-US" altLang="zh-CN" sz="1050" noProof="1" smtClean="0">
              <a:latin typeface="+mn-ea"/>
              <a:ea typeface="+mn-ea"/>
              <a:cs typeface="+mn-ea"/>
              <a:sym typeface="Arial" panose="020B0604020202020204" pitchFamily="34" charset="0"/>
            </a:endParaRPr>
          </a:p>
          <a:p>
            <a:pPr marL="171450" indent="-171450">
              <a:lnSpc>
                <a:spcPct val="200000"/>
              </a:lnSpc>
              <a:spcBef>
                <a:spcPts val="0"/>
              </a:spcBef>
              <a:buFont typeface="Arial" panose="020B0604020202020204" pitchFamily="34" charset="0"/>
              <a:buChar char="•"/>
            </a:pPr>
            <a:r>
              <a:rPr lang="zh-CN" altLang="en-US" sz="1050" noProof="1" smtClean="0">
                <a:latin typeface="+mn-ea"/>
                <a:ea typeface="+mn-ea"/>
                <a:cs typeface="+mn-ea"/>
                <a:sym typeface="Arial" panose="020B0604020202020204" pitchFamily="34" charset="0"/>
              </a:rPr>
              <a:t>权限控制问题；</a:t>
            </a:r>
            <a:endParaRPr lang="en-US" altLang="zh-CN" sz="1050" noProof="1" smtClean="0">
              <a:latin typeface="+mn-ea"/>
              <a:ea typeface="+mn-ea"/>
              <a:cs typeface="+mn-ea"/>
              <a:sym typeface="Arial" panose="020B0604020202020204" pitchFamily="34" charset="0"/>
            </a:endParaRPr>
          </a:p>
          <a:p>
            <a:pPr>
              <a:lnSpc>
                <a:spcPct val="200000"/>
              </a:lnSpc>
              <a:spcBef>
                <a:spcPts val="0"/>
              </a:spcBef>
            </a:pPr>
            <a:r>
              <a:rPr lang="en-US" altLang="zh-CN" sz="1050" noProof="1" smtClean="0">
                <a:latin typeface="+mn-ea"/>
                <a:ea typeface="+mn-ea"/>
                <a:cs typeface="+mn-ea"/>
                <a:sym typeface="Arial" panose="020B0604020202020204" pitchFamily="34" charset="0"/>
              </a:rPr>
              <a:t>…… </a:t>
            </a:r>
          </a:p>
          <a:p>
            <a:pPr marL="171450" indent="-171450">
              <a:lnSpc>
                <a:spcPct val="200000"/>
              </a:lnSpc>
              <a:spcBef>
                <a:spcPts val="0"/>
              </a:spcBef>
              <a:buFont typeface="Arial" panose="020B0604020202020204" pitchFamily="34" charset="0"/>
              <a:buChar char="•"/>
            </a:pPr>
            <a:endParaRPr lang="en-US" altLang="zh-CN" sz="1050" noProof="1" smtClean="0">
              <a:latin typeface="+mn-ea"/>
              <a:ea typeface="+mn-ea"/>
              <a:cs typeface="+mn-ea"/>
              <a:sym typeface="Arial" panose="020B0604020202020204" pitchFamily="34" charset="0"/>
            </a:endParaRPr>
          </a:p>
        </p:txBody>
      </p:sp>
    </p:spTree>
    <p:extLst>
      <p:ext uri="{BB962C8B-B14F-4D97-AF65-F5344CB8AC3E}">
        <p14:creationId xmlns:p14="http://schemas.microsoft.com/office/powerpoint/2010/main" val="3803892313"/>
      </p:ext>
    </p:extLst>
  </p:cSld>
  <p:clrMapOvr>
    <a:masterClrMapping/>
  </p:clrMapOvr>
  <mc:AlternateContent xmlns:mc="http://schemas.openxmlformats.org/markup-compatibility/2006" xmlns:p14="http://schemas.microsoft.com/office/powerpoint/2010/main">
    <mc:Choice Requires="p14">
      <p:transition spd="slow" p14:dur="4000" advTm="8090">
        <p14:vortex dir="r"/>
      </p:transition>
    </mc:Choice>
    <mc:Fallback xmlns="">
      <p:transition spd="slow" advTm="809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
  <p:tag name="ISPRING_ULTRA_SCORM_COURSE_ID" val="60868868-7E1A-4838-9A80-0976189A21F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ppt\第四批\4.21\132963"/>
  <p:tag name="ISPRING_PRESENTATION_TITLE" val="591d940fcd3d9"/>
  <p:tag name="ISPRING_FIRST_PUBLISH" val="1"/>
</p:tagLst>
</file>

<file path=ppt/theme/theme1.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Pages>0</Pages>
  <Words>2270</Words>
  <Characters>0</Characters>
  <Application>Microsoft Office PowerPoint</Application>
  <DocSecurity>0</DocSecurity>
  <PresentationFormat>自定义</PresentationFormat>
  <Lines>0</Lines>
  <Paragraphs>310</Paragraphs>
  <Slides>26</Slides>
  <Notes>26</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印品黑体</vt:lpstr>
      <vt:lpstr>Calibri</vt:lpstr>
      <vt:lpstr>Arial</vt:lpstr>
      <vt:lpstr>宋体</vt:lpstr>
      <vt:lpstr>Calibri Light</vt:lpstr>
      <vt:lpstr>ＭＳ Ｐゴシック</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591d940fcd3d9</dc:title>
  <dc:subject/>
  <dc:creator/>
  <cp:keywords/>
  <dc:description/>
  <cp:lastModifiedBy/>
  <cp:revision>1</cp:revision>
  <dcterms:created xsi:type="dcterms:W3CDTF">2017-05-18T11:30:35Z</dcterms:created>
  <dcterms:modified xsi:type="dcterms:W3CDTF">2021-02-05T01:28:24Z</dcterms:modified>
  <cp:category/>
</cp:coreProperties>
</file>